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27" r:id="rId3"/>
    <p:sldId id="325" r:id="rId4"/>
    <p:sldId id="326" r:id="rId5"/>
    <p:sldId id="304" r:id="rId6"/>
    <p:sldId id="305" r:id="rId7"/>
    <p:sldId id="310" r:id="rId8"/>
    <p:sldId id="259" r:id="rId9"/>
    <p:sldId id="295" r:id="rId10"/>
    <p:sldId id="286" r:id="rId11"/>
    <p:sldId id="291" r:id="rId12"/>
    <p:sldId id="322" r:id="rId13"/>
    <p:sldId id="288" r:id="rId14"/>
    <p:sldId id="279" r:id="rId15"/>
    <p:sldId id="273" r:id="rId16"/>
    <p:sldId id="274" r:id="rId17"/>
    <p:sldId id="324" r:id="rId18"/>
    <p:sldId id="317" r:id="rId19"/>
    <p:sldId id="275" r:id="rId20"/>
    <p:sldId id="293" r:id="rId21"/>
    <p:sldId id="298" r:id="rId22"/>
    <p:sldId id="281" r:id="rId23"/>
    <p:sldId id="31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9" autoAdjust="0"/>
    <p:restoredTop sz="94660"/>
  </p:normalViewPr>
  <p:slideViewPr>
    <p:cSldViewPr>
      <p:cViewPr>
        <p:scale>
          <a:sx n="59" d="100"/>
          <a:sy n="59" d="100"/>
        </p:scale>
        <p:origin x="-78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80" d="100"/>
          <a:sy n="80" d="100"/>
        </p:scale>
        <p:origin x="-1290" y="3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EC3D90-5FDF-4865-80C8-46A7F648D9F4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EBE9AA-4FFA-4139-93CD-5A7A2EA72965}">
      <dgm:prSet phldrT="[Text]" custT="1"/>
      <dgm:spPr>
        <a:ln>
          <a:solidFill>
            <a:schemeClr val="accent2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000" b="1" dirty="0" smtClean="0">
              <a:solidFill>
                <a:srgbClr val="FFFF00"/>
              </a:solidFill>
            </a:rPr>
            <a:t>Recruitment of international students</a:t>
          </a:r>
          <a:endParaRPr lang="en-US" sz="2000" b="1" dirty="0">
            <a:solidFill>
              <a:srgbClr val="FFFF00"/>
            </a:solidFill>
          </a:endParaRPr>
        </a:p>
      </dgm:t>
    </dgm:pt>
    <dgm:pt modelId="{7A8AE252-EA32-4CD2-9DE0-6399BEE53F9F}" type="parTrans" cxnId="{484A12E0-03CA-4AE5-97F1-7A2276DB289C}">
      <dgm:prSet/>
      <dgm:spPr/>
      <dgm:t>
        <a:bodyPr/>
        <a:lstStyle/>
        <a:p>
          <a:endParaRPr lang="en-US"/>
        </a:p>
      </dgm:t>
    </dgm:pt>
    <dgm:pt modelId="{1D44E52A-3B38-49BF-AA84-E2080E3419BA}" type="sibTrans" cxnId="{484A12E0-03CA-4AE5-97F1-7A2276DB289C}">
      <dgm:prSet/>
      <dgm:spPr/>
      <dgm:t>
        <a:bodyPr/>
        <a:lstStyle/>
        <a:p>
          <a:endParaRPr lang="en-US"/>
        </a:p>
      </dgm:t>
    </dgm:pt>
    <dgm:pt modelId="{7390D300-B992-4BA2-90A0-A1261A073B6C}">
      <dgm:prSet phldrT="[Text]" phldr="1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3ADF8C-2ECE-42FE-9E42-586404124751}" type="parTrans" cxnId="{522BB5B5-82F5-425F-A8C8-ED19742C2CD5}">
      <dgm:prSet/>
      <dgm:spPr/>
      <dgm:t>
        <a:bodyPr/>
        <a:lstStyle/>
        <a:p>
          <a:endParaRPr lang="en-US"/>
        </a:p>
      </dgm:t>
    </dgm:pt>
    <dgm:pt modelId="{E25DF59D-D1D9-49D5-9B0E-142B90871D8C}" type="sibTrans" cxnId="{522BB5B5-82F5-425F-A8C8-ED19742C2CD5}">
      <dgm:prSet/>
      <dgm:spPr/>
      <dgm:t>
        <a:bodyPr/>
        <a:lstStyle/>
        <a:p>
          <a:endParaRPr lang="en-US"/>
        </a:p>
      </dgm:t>
    </dgm:pt>
    <dgm:pt modelId="{493913D2-C160-4A91-B6EB-6C4EB82DD085}">
      <dgm:prSet phldrT="[Text]" phldr="1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8AB3A93-1529-4DC9-85BF-5554AB91772D}" type="parTrans" cxnId="{D51E37F1-65B5-40BC-B4A9-E921B97432BB}">
      <dgm:prSet/>
      <dgm:spPr/>
      <dgm:t>
        <a:bodyPr/>
        <a:lstStyle/>
        <a:p>
          <a:endParaRPr lang="en-US"/>
        </a:p>
      </dgm:t>
    </dgm:pt>
    <dgm:pt modelId="{18187893-815E-4AB1-BE2D-1087D5E8794E}" type="sibTrans" cxnId="{D51E37F1-65B5-40BC-B4A9-E921B97432BB}">
      <dgm:prSet/>
      <dgm:spPr/>
      <dgm:t>
        <a:bodyPr/>
        <a:lstStyle/>
        <a:p>
          <a:endParaRPr lang="en-US"/>
        </a:p>
      </dgm:t>
    </dgm:pt>
    <dgm:pt modelId="{D69E5A85-0AF6-4919-954E-AD3878506A73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rgbClr val="FFFF00"/>
              </a:solidFill>
            </a:rPr>
            <a:t>Internationalisation</a:t>
          </a:r>
          <a:r>
            <a:rPr lang="en-US" sz="2000" b="1" dirty="0" smtClean="0">
              <a:solidFill>
                <a:srgbClr val="FFFF00"/>
              </a:solidFill>
            </a:rPr>
            <a:t> of the curriculum </a:t>
          </a:r>
          <a:endParaRPr lang="en-US" sz="2000" b="1" dirty="0">
            <a:solidFill>
              <a:srgbClr val="FFFF00"/>
            </a:solidFill>
          </a:endParaRPr>
        </a:p>
      </dgm:t>
    </dgm:pt>
    <dgm:pt modelId="{CF68D9F0-A814-4820-A888-34E32C5AD2D3}" type="parTrans" cxnId="{9DC04487-7506-43B8-A3AE-D8B1874A851A}">
      <dgm:prSet/>
      <dgm:spPr/>
      <dgm:t>
        <a:bodyPr/>
        <a:lstStyle/>
        <a:p>
          <a:endParaRPr lang="en-US"/>
        </a:p>
      </dgm:t>
    </dgm:pt>
    <dgm:pt modelId="{236FBCBA-ADAC-4738-AB63-108A01485BE6}" type="sibTrans" cxnId="{9DC04487-7506-43B8-A3AE-D8B1874A851A}">
      <dgm:prSet/>
      <dgm:spPr/>
      <dgm:t>
        <a:bodyPr/>
        <a:lstStyle/>
        <a:p>
          <a:endParaRPr lang="en-US"/>
        </a:p>
      </dgm:t>
    </dgm:pt>
    <dgm:pt modelId="{6C754119-7E53-4E25-B9EC-DDF161C5DBDD}">
      <dgm:prSet phldrT="[Text]" phldr="1"/>
      <dgm:spPr/>
      <dgm:t>
        <a:bodyPr/>
        <a:lstStyle/>
        <a:p>
          <a:endParaRPr lang="en-US"/>
        </a:p>
      </dgm:t>
    </dgm:pt>
    <dgm:pt modelId="{9336858C-0D47-4099-9A9F-52C4803AFB0E}" type="parTrans" cxnId="{40D85360-D5CC-40B1-96DD-6A3F5FE79ACC}">
      <dgm:prSet/>
      <dgm:spPr/>
      <dgm:t>
        <a:bodyPr/>
        <a:lstStyle/>
        <a:p>
          <a:endParaRPr lang="en-US"/>
        </a:p>
      </dgm:t>
    </dgm:pt>
    <dgm:pt modelId="{4BD81230-353D-4C05-98EE-65BD7D09D2A5}" type="sibTrans" cxnId="{40D85360-D5CC-40B1-96DD-6A3F5FE79ACC}">
      <dgm:prSet/>
      <dgm:spPr/>
      <dgm:t>
        <a:bodyPr/>
        <a:lstStyle/>
        <a:p>
          <a:endParaRPr lang="en-US"/>
        </a:p>
      </dgm:t>
    </dgm:pt>
    <dgm:pt modelId="{93D5B442-3D2B-4104-85C5-CD53F32DD8E2}">
      <dgm:prSet phldrT="[Text]" phldr="1"/>
      <dgm:spPr/>
      <dgm:t>
        <a:bodyPr/>
        <a:lstStyle/>
        <a:p>
          <a:endParaRPr lang="en-US"/>
        </a:p>
      </dgm:t>
    </dgm:pt>
    <dgm:pt modelId="{7646B309-0E54-4CCB-A189-603FBE023F32}" type="parTrans" cxnId="{DFE1DF26-0FDD-4636-86B4-EE020C08AF4F}">
      <dgm:prSet/>
      <dgm:spPr/>
      <dgm:t>
        <a:bodyPr/>
        <a:lstStyle/>
        <a:p>
          <a:endParaRPr lang="en-US"/>
        </a:p>
      </dgm:t>
    </dgm:pt>
    <dgm:pt modelId="{8F48CE1E-C432-44A8-ADAA-B617C16315B4}" type="sibTrans" cxnId="{DFE1DF26-0FDD-4636-86B4-EE020C08AF4F}">
      <dgm:prSet/>
      <dgm:spPr/>
      <dgm:t>
        <a:bodyPr/>
        <a:lstStyle/>
        <a:p>
          <a:endParaRPr lang="en-US"/>
        </a:p>
      </dgm:t>
    </dgm:pt>
    <dgm:pt modelId="{8FB744A4-7293-4540-8699-C15E3DBE3197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rgbClr val="FFFF00"/>
              </a:solidFill>
            </a:rPr>
            <a:t>Internationalisation</a:t>
          </a:r>
          <a:r>
            <a:rPr lang="en-US" sz="2000" b="1" dirty="0" smtClean="0">
              <a:solidFill>
                <a:srgbClr val="FFFF00"/>
              </a:solidFill>
            </a:rPr>
            <a:t> of faculty members</a:t>
          </a:r>
          <a:endParaRPr lang="en-US" sz="2000" b="1" dirty="0">
            <a:solidFill>
              <a:srgbClr val="FFFF00"/>
            </a:solidFill>
          </a:endParaRPr>
        </a:p>
      </dgm:t>
    </dgm:pt>
    <dgm:pt modelId="{96664369-D248-484F-87DA-2611F9A3C951}" type="parTrans" cxnId="{17C02B26-5FF2-4D12-8E5B-31EEAE7D9C4F}">
      <dgm:prSet/>
      <dgm:spPr/>
      <dgm:t>
        <a:bodyPr/>
        <a:lstStyle/>
        <a:p>
          <a:endParaRPr lang="en-US"/>
        </a:p>
      </dgm:t>
    </dgm:pt>
    <dgm:pt modelId="{5EE214E7-F2BE-4971-85BB-89846405A459}" type="sibTrans" cxnId="{17C02B26-5FF2-4D12-8E5B-31EEAE7D9C4F}">
      <dgm:prSet/>
      <dgm:spPr/>
      <dgm:t>
        <a:bodyPr/>
        <a:lstStyle/>
        <a:p>
          <a:endParaRPr lang="en-US"/>
        </a:p>
      </dgm:t>
    </dgm:pt>
    <dgm:pt modelId="{F4161623-91DD-4B2E-AD47-3EC090FF5A2E}">
      <dgm:prSet phldrT="[Text]" phldr="1"/>
      <dgm:spPr/>
      <dgm:t>
        <a:bodyPr/>
        <a:lstStyle/>
        <a:p>
          <a:endParaRPr lang="en-US"/>
        </a:p>
      </dgm:t>
    </dgm:pt>
    <dgm:pt modelId="{A936D429-B1DD-4574-B1E9-AC58866D5E91}" type="parTrans" cxnId="{728C3B52-14AF-4645-B716-51213879EA43}">
      <dgm:prSet/>
      <dgm:spPr/>
      <dgm:t>
        <a:bodyPr/>
        <a:lstStyle/>
        <a:p>
          <a:endParaRPr lang="en-US"/>
        </a:p>
      </dgm:t>
    </dgm:pt>
    <dgm:pt modelId="{30042276-B3B6-4EE5-A314-98903C22D7FB}" type="sibTrans" cxnId="{728C3B52-14AF-4645-B716-51213879EA43}">
      <dgm:prSet/>
      <dgm:spPr/>
      <dgm:t>
        <a:bodyPr/>
        <a:lstStyle/>
        <a:p>
          <a:endParaRPr lang="en-US"/>
        </a:p>
      </dgm:t>
    </dgm:pt>
    <dgm:pt modelId="{DB50AD4C-2F82-46E1-85D2-5B9086710893}">
      <dgm:prSet phldrT="[Text]" phldr="1"/>
      <dgm:spPr/>
      <dgm:t>
        <a:bodyPr/>
        <a:lstStyle/>
        <a:p>
          <a:endParaRPr lang="en-US"/>
        </a:p>
      </dgm:t>
    </dgm:pt>
    <dgm:pt modelId="{8E59019F-419C-4BBE-A0E0-95DBCB739EFD}" type="parTrans" cxnId="{FF585F44-73C3-40B2-8C12-CD81235628C4}">
      <dgm:prSet/>
      <dgm:spPr/>
      <dgm:t>
        <a:bodyPr/>
        <a:lstStyle/>
        <a:p>
          <a:endParaRPr lang="en-US"/>
        </a:p>
      </dgm:t>
    </dgm:pt>
    <dgm:pt modelId="{8E541110-C205-4EFA-99C4-D9A1A0D53EF0}" type="sibTrans" cxnId="{FF585F44-73C3-40B2-8C12-CD81235628C4}">
      <dgm:prSet/>
      <dgm:spPr/>
      <dgm:t>
        <a:bodyPr/>
        <a:lstStyle/>
        <a:p>
          <a:endParaRPr lang="en-US"/>
        </a:p>
      </dgm:t>
    </dgm:pt>
    <dgm:pt modelId="{BFA05079-9174-4F5F-9D3B-6A218F4ECA85}" type="pres">
      <dgm:prSet presAssocID="{09EC3D90-5FDF-4865-80C8-46A7F648D9F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9EA2C6-FF19-4719-91D7-0301BD3D0C28}" type="pres">
      <dgm:prSet presAssocID="{70EBE9AA-4FFA-4139-93CD-5A7A2EA72965}" presName="compNode" presStyleCnt="0"/>
      <dgm:spPr/>
    </dgm:pt>
    <dgm:pt modelId="{99A30719-365C-4956-9ABA-A625AA3D4D75}" type="pres">
      <dgm:prSet presAssocID="{70EBE9AA-4FFA-4139-93CD-5A7A2EA72965}" presName="noGeometry" presStyleCnt="0"/>
      <dgm:spPr/>
    </dgm:pt>
    <dgm:pt modelId="{B70E5969-4732-4D30-AA45-997EF972ED3B}" type="pres">
      <dgm:prSet presAssocID="{70EBE9AA-4FFA-4139-93CD-5A7A2EA72965}" presName="childTextVisible" presStyleLbl="bgAccFollowNode1" presStyleIdx="0" presStyleCnt="3" custScaleX="158238" custLinFactNeighborX="6710" custLinFactNeighborY="3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B7C76-4B1B-4E84-8309-182B68C318D7}" type="pres">
      <dgm:prSet presAssocID="{70EBE9AA-4FFA-4139-93CD-5A7A2EA72965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3BB308B0-6FB9-4F7B-A89A-A18826387333}" type="pres">
      <dgm:prSet presAssocID="{70EBE9AA-4FFA-4139-93CD-5A7A2EA72965}" presName="parentText" presStyleLbl="node1" presStyleIdx="0" presStyleCnt="3" custScaleX="369001" custScaleY="574393" custLinFactNeighborX="1440" custLinFactNeighborY="-107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756993-065D-42AE-886C-79A6F2E2DA94}" type="pres">
      <dgm:prSet presAssocID="{70EBE9AA-4FFA-4139-93CD-5A7A2EA72965}" presName="aSpace" presStyleCnt="0"/>
      <dgm:spPr/>
    </dgm:pt>
    <dgm:pt modelId="{4C04D837-04E8-4848-BEEC-20EF0DAD3451}" type="pres">
      <dgm:prSet presAssocID="{D69E5A85-0AF6-4919-954E-AD3878506A73}" presName="compNode" presStyleCnt="0"/>
      <dgm:spPr/>
    </dgm:pt>
    <dgm:pt modelId="{8CF0576B-F15F-4DCB-96B3-AD8B59CB70CE}" type="pres">
      <dgm:prSet presAssocID="{D69E5A85-0AF6-4919-954E-AD3878506A73}" presName="noGeometry" presStyleCnt="0"/>
      <dgm:spPr/>
    </dgm:pt>
    <dgm:pt modelId="{671FDE2D-7035-4897-A5D6-82FDBBF56383}" type="pres">
      <dgm:prSet presAssocID="{D69E5A85-0AF6-4919-954E-AD3878506A73}" presName="childTextVisible" presStyleLbl="bgAccFollowNode1" presStyleIdx="1" presStyleCnt="3" custScaleX="181908" custLinFactNeighborX="8830" custLinFactNeighborY="3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1D313-BE17-4870-8801-EF8FD36DE6ED}" type="pres">
      <dgm:prSet presAssocID="{D69E5A85-0AF6-4919-954E-AD3878506A73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B2ABD37E-8C60-4323-8619-19F6F9F6B711}" type="pres">
      <dgm:prSet presAssocID="{D69E5A85-0AF6-4919-954E-AD3878506A73}" presName="parentText" presStyleLbl="node1" presStyleIdx="1" presStyleCnt="3" custScaleX="373770" custScaleY="549207" custLinFactNeighborX="30385" custLinFactNeighborY="-24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056C8-9B1B-4BBD-98E3-C786395D8205}" type="pres">
      <dgm:prSet presAssocID="{D69E5A85-0AF6-4919-954E-AD3878506A73}" presName="aSpace" presStyleCnt="0"/>
      <dgm:spPr/>
    </dgm:pt>
    <dgm:pt modelId="{C11DE49D-CA47-40DC-A3AF-600FF2272E89}" type="pres">
      <dgm:prSet presAssocID="{8FB744A4-7293-4540-8699-C15E3DBE3197}" presName="compNode" presStyleCnt="0"/>
      <dgm:spPr/>
    </dgm:pt>
    <dgm:pt modelId="{97156EC3-F1BC-4D00-A861-248FE8407529}" type="pres">
      <dgm:prSet presAssocID="{8FB744A4-7293-4540-8699-C15E3DBE3197}" presName="noGeometry" presStyleCnt="0"/>
      <dgm:spPr/>
    </dgm:pt>
    <dgm:pt modelId="{61A56F41-7B48-4906-9556-57965B961897}" type="pres">
      <dgm:prSet presAssocID="{8FB744A4-7293-4540-8699-C15E3DBE3197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98587-9AEA-4B9F-90E4-042C642E4387}" type="pres">
      <dgm:prSet presAssocID="{8FB744A4-7293-4540-8699-C15E3DBE3197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0382FB27-6D5E-462F-915F-7FDB70FC5B6B}" type="pres">
      <dgm:prSet presAssocID="{8FB744A4-7293-4540-8699-C15E3DBE3197}" presName="parentText" presStyleLbl="node1" presStyleIdx="2" presStyleCnt="3" custScaleX="361315" custScaleY="551835" custLinFactNeighborX="10547" custLinFactNeighborY="16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3D92AC-EE83-4699-80FD-8F1A73E94573}" type="presOf" srcId="{6C754119-7E53-4E25-B9EC-DDF161C5DBDD}" destId="{671FDE2D-7035-4897-A5D6-82FDBBF56383}" srcOrd="0" destOrd="0" presId="urn:microsoft.com/office/officeart/2005/8/layout/hProcess6"/>
    <dgm:cxn modelId="{4321A3AC-8CFE-47BE-A671-AFC921DDF86D}" type="presOf" srcId="{DB50AD4C-2F82-46E1-85D2-5B9086710893}" destId="{28198587-9AEA-4B9F-90E4-042C642E4387}" srcOrd="1" destOrd="1" presId="urn:microsoft.com/office/officeart/2005/8/layout/hProcess6"/>
    <dgm:cxn modelId="{07EE37F9-2C21-4559-A356-DF2F759ACB36}" type="presOf" srcId="{8FB744A4-7293-4540-8699-C15E3DBE3197}" destId="{0382FB27-6D5E-462F-915F-7FDB70FC5B6B}" srcOrd="0" destOrd="0" presId="urn:microsoft.com/office/officeart/2005/8/layout/hProcess6"/>
    <dgm:cxn modelId="{EAE71C6A-7853-4839-B1FA-6474E6A6FE06}" type="presOf" srcId="{93D5B442-3D2B-4104-85C5-CD53F32DD8E2}" destId="{671FDE2D-7035-4897-A5D6-82FDBBF56383}" srcOrd="0" destOrd="1" presId="urn:microsoft.com/office/officeart/2005/8/layout/hProcess6"/>
    <dgm:cxn modelId="{30584C12-61E2-431B-AB95-AE3723B873E4}" type="presOf" srcId="{6C754119-7E53-4E25-B9EC-DDF161C5DBDD}" destId="{5181D313-BE17-4870-8801-EF8FD36DE6ED}" srcOrd="1" destOrd="0" presId="urn:microsoft.com/office/officeart/2005/8/layout/hProcess6"/>
    <dgm:cxn modelId="{7ED04BF6-1AD6-46ED-A5FB-8C6C1D7A235A}" type="presOf" srcId="{93D5B442-3D2B-4104-85C5-CD53F32DD8E2}" destId="{5181D313-BE17-4870-8801-EF8FD36DE6ED}" srcOrd="1" destOrd="1" presId="urn:microsoft.com/office/officeart/2005/8/layout/hProcess6"/>
    <dgm:cxn modelId="{D4BAB8A6-985A-4656-9675-765545B610BF}" type="presOf" srcId="{493913D2-C160-4A91-B6EB-6C4EB82DD085}" destId="{960B7C76-4B1B-4E84-8309-182B68C318D7}" srcOrd="1" destOrd="1" presId="urn:microsoft.com/office/officeart/2005/8/layout/hProcess6"/>
    <dgm:cxn modelId="{7D8B92E5-A619-4687-BBEA-9771DAD8520C}" type="presOf" srcId="{09EC3D90-5FDF-4865-80C8-46A7F648D9F4}" destId="{BFA05079-9174-4F5F-9D3B-6A218F4ECA85}" srcOrd="0" destOrd="0" presId="urn:microsoft.com/office/officeart/2005/8/layout/hProcess6"/>
    <dgm:cxn modelId="{D51E37F1-65B5-40BC-B4A9-E921B97432BB}" srcId="{70EBE9AA-4FFA-4139-93CD-5A7A2EA72965}" destId="{493913D2-C160-4A91-B6EB-6C4EB82DD085}" srcOrd="1" destOrd="0" parTransId="{C8AB3A93-1529-4DC9-85BF-5554AB91772D}" sibTransId="{18187893-815E-4AB1-BE2D-1087D5E8794E}"/>
    <dgm:cxn modelId="{4D6AE0DB-2E35-4EDD-9770-F6416DF38F20}" type="presOf" srcId="{7390D300-B992-4BA2-90A0-A1261A073B6C}" destId="{960B7C76-4B1B-4E84-8309-182B68C318D7}" srcOrd="1" destOrd="0" presId="urn:microsoft.com/office/officeart/2005/8/layout/hProcess6"/>
    <dgm:cxn modelId="{5AC684CE-9C78-40B7-8574-13EA6C23294F}" type="presOf" srcId="{70EBE9AA-4FFA-4139-93CD-5A7A2EA72965}" destId="{3BB308B0-6FB9-4F7B-A89A-A18826387333}" srcOrd="0" destOrd="0" presId="urn:microsoft.com/office/officeart/2005/8/layout/hProcess6"/>
    <dgm:cxn modelId="{17C02B26-5FF2-4D12-8E5B-31EEAE7D9C4F}" srcId="{09EC3D90-5FDF-4865-80C8-46A7F648D9F4}" destId="{8FB744A4-7293-4540-8699-C15E3DBE3197}" srcOrd="2" destOrd="0" parTransId="{96664369-D248-484F-87DA-2611F9A3C951}" sibTransId="{5EE214E7-F2BE-4971-85BB-89846405A459}"/>
    <dgm:cxn modelId="{B7A80C6B-A1DD-4977-85C9-9933F339F337}" type="presOf" srcId="{F4161623-91DD-4B2E-AD47-3EC090FF5A2E}" destId="{28198587-9AEA-4B9F-90E4-042C642E4387}" srcOrd="1" destOrd="0" presId="urn:microsoft.com/office/officeart/2005/8/layout/hProcess6"/>
    <dgm:cxn modelId="{A812D807-3470-425E-AA0F-ADCC0E171AED}" type="presOf" srcId="{F4161623-91DD-4B2E-AD47-3EC090FF5A2E}" destId="{61A56F41-7B48-4906-9556-57965B961897}" srcOrd="0" destOrd="0" presId="urn:microsoft.com/office/officeart/2005/8/layout/hProcess6"/>
    <dgm:cxn modelId="{522BB5B5-82F5-425F-A8C8-ED19742C2CD5}" srcId="{70EBE9AA-4FFA-4139-93CD-5A7A2EA72965}" destId="{7390D300-B992-4BA2-90A0-A1261A073B6C}" srcOrd="0" destOrd="0" parTransId="{0F3ADF8C-2ECE-42FE-9E42-586404124751}" sibTransId="{E25DF59D-D1D9-49D5-9B0E-142B90871D8C}"/>
    <dgm:cxn modelId="{40D85360-D5CC-40B1-96DD-6A3F5FE79ACC}" srcId="{D69E5A85-0AF6-4919-954E-AD3878506A73}" destId="{6C754119-7E53-4E25-B9EC-DDF161C5DBDD}" srcOrd="0" destOrd="0" parTransId="{9336858C-0D47-4099-9A9F-52C4803AFB0E}" sibTransId="{4BD81230-353D-4C05-98EE-65BD7D09D2A5}"/>
    <dgm:cxn modelId="{BECC0F46-29EC-4526-839D-41256A459997}" type="presOf" srcId="{D69E5A85-0AF6-4919-954E-AD3878506A73}" destId="{B2ABD37E-8C60-4323-8619-19F6F9F6B711}" srcOrd="0" destOrd="0" presId="urn:microsoft.com/office/officeart/2005/8/layout/hProcess6"/>
    <dgm:cxn modelId="{9DC04487-7506-43B8-A3AE-D8B1874A851A}" srcId="{09EC3D90-5FDF-4865-80C8-46A7F648D9F4}" destId="{D69E5A85-0AF6-4919-954E-AD3878506A73}" srcOrd="1" destOrd="0" parTransId="{CF68D9F0-A814-4820-A888-34E32C5AD2D3}" sibTransId="{236FBCBA-ADAC-4738-AB63-108A01485BE6}"/>
    <dgm:cxn modelId="{37A52512-5303-4DFD-B2A2-63F4DF650878}" type="presOf" srcId="{7390D300-B992-4BA2-90A0-A1261A073B6C}" destId="{B70E5969-4732-4D30-AA45-997EF972ED3B}" srcOrd="0" destOrd="0" presId="urn:microsoft.com/office/officeart/2005/8/layout/hProcess6"/>
    <dgm:cxn modelId="{F306B2F7-81DA-48E4-8462-297C885A0325}" type="presOf" srcId="{DB50AD4C-2F82-46E1-85D2-5B9086710893}" destId="{61A56F41-7B48-4906-9556-57965B961897}" srcOrd="0" destOrd="1" presId="urn:microsoft.com/office/officeart/2005/8/layout/hProcess6"/>
    <dgm:cxn modelId="{A8C7DFFF-57CA-4632-AD99-BA0805DFE6AF}" type="presOf" srcId="{493913D2-C160-4A91-B6EB-6C4EB82DD085}" destId="{B70E5969-4732-4D30-AA45-997EF972ED3B}" srcOrd="0" destOrd="1" presId="urn:microsoft.com/office/officeart/2005/8/layout/hProcess6"/>
    <dgm:cxn modelId="{484A12E0-03CA-4AE5-97F1-7A2276DB289C}" srcId="{09EC3D90-5FDF-4865-80C8-46A7F648D9F4}" destId="{70EBE9AA-4FFA-4139-93CD-5A7A2EA72965}" srcOrd="0" destOrd="0" parTransId="{7A8AE252-EA32-4CD2-9DE0-6399BEE53F9F}" sibTransId="{1D44E52A-3B38-49BF-AA84-E2080E3419BA}"/>
    <dgm:cxn modelId="{FF585F44-73C3-40B2-8C12-CD81235628C4}" srcId="{8FB744A4-7293-4540-8699-C15E3DBE3197}" destId="{DB50AD4C-2F82-46E1-85D2-5B9086710893}" srcOrd="1" destOrd="0" parTransId="{8E59019F-419C-4BBE-A0E0-95DBCB739EFD}" sibTransId="{8E541110-C205-4EFA-99C4-D9A1A0D53EF0}"/>
    <dgm:cxn modelId="{DFE1DF26-0FDD-4636-86B4-EE020C08AF4F}" srcId="{D69E5A85-0AF6-4919-954E-AD3878506A73}" destId="{93D5B442-3D2B-4104-85C5-CD53F32DD8E2}" srcOrd="1" destOrd="0" parTransId="{7646B309-0E54-4CCB-A189-603FBE023F32}" sibTransId="{8F48CE1E-C432-44A8-ADAA-B617C16315B4}"/>
    <dgm:cxn modelId="{728C3B52-14AF-4645-B716-51213879EA43}" srcId="{8FB744A4-7293-4540-8699-C15E3DBE3197}" destId="{F4161623-91DD-4B2E-AD47-3EC090FF5A2E}" srcOrd="0" destOrd="0" parTransId="{A936D429-B1DD-4574-B1E9-AC58866D5E91}" sibTransId="{30042276-B3B6-4EE5-A314-98903C22D7FB}"/>
    <dgm:cxn modelId="{11C0D1E2-BFF4-4B34-8564-AB6F7E233BF9}" type="presParOf" srcId="{BFA05079-9174-4F5F-9D3B-6A218F4ECA85}" destId="{909EA2C6-FF19-4719-91D7-0301BD3D0C28}" srcOrd="0" destOrd="0" presId="urn:microsoft.com/office/officeart/2005/8/layout/hProcess6"/>
    <dgm:cxn modelId="{7FC77AEB-D3C9-4FF7-ABD9-540BB2E50067}" type="presParOf" srcId="{909EA2C6-FF19-4719-91D7-0301BD3D0C28}" destId="{99A30719-365C-4956-9ABA-A625AA3D4D75}" srcOrd="0" destOrd="0" presId="urn:microsoft.com/office/officeart/2005/8/layout/hProcess6"/>
    <dgm:cxn modelId="{220FCBD8-7F48-4983-89E1-278F60BB116D}" type="presParOf" srcId="{909EA2C6-FF19-4719-91D7-0301BD3D0C28}" destId="{B70E5969-4732-4D30-AA45-997EF972ED3B}" srcOrd="1" destOrd="0" presId="urn:microsoft.com/office/officeart/2005/8/layout/hProcess6"/>
    <dgm:cxn modelId="{8C769F46-B8EA-4D97-AD7C-84AADA867EA1}" type="presParOf" srcId="{909EA2C6-FF19-4719-91D7-0301BD3D0C28}" destId="{960B7C76-4B1B-4E84-8309-182B68C318D7}" srcOrd="2" destOrd="0" presId="urn:microsoft.com/office/officeart/2005/8/layout/hProcess6"/>
    <dgm:cxn modelId="{0F806A3B-D7A0-495B-901C-3CB335D9BA09}" type="presParOf" srcId="{909EA2C6-FF19-4719-91D7-0301BD3D0C28}" destId="{3BB308B0-6FB9-4F7B-A89A-A18826387333}" srcOrd="3" destOrd="0" presId="urn:microsoft.com/office/officeart/2005/8/layout/hProcess6"/>
    <dgm:cxn modelId="{4D8FFE1A-1CEF-4A96-BCEF-2BCA845C3B4F}" type="presParOf" srcId="{BFA05079-9174-4F5F-9D3B-6A218F4ECA85}" destId="{FC756993-065D-42AE-886C-79A6F2E2DA94}" srcOrd="1" destOrd="0" presId="urn:microsoft.com/office/officeart/2005/8/layout/hProcess6"/>
    <dgm:cxn modelId="{E712C689-1081-4790-856D-CA2DA0969A05}" type="presParOf" srcId="{BFA05079-9174-4F5F-9D3B-6A218F4ECA85}" destId="{4C04D837-04E8-4848-BEEC-20EF0DAD3451}" srcOrd="2" destOrd="0" presId="urn:microsoft.com/office/officeart/2005/8/layout/hProcess6"/>
    <dgm:cxn modelId="{06C747A1-3E25-4B77-AD16-81AE5646029C}" type="presParOf" srcId="{4C04D837-04E8-4848-BEEC-20EF0DAD3451}" destId="{8CF0576B-F15F-4DCB-96B3-AD8B59CB70CE}" srcOrd="0" destOrd="0" presId="urn:microsoft.com/office/officeart/2005/8/layout/hProcess6"/>
    <dgm:cxn modelId="{95397564-D975-4675-9C31-821C4E5C2793}" type="presParOf" srcId="{4C04D837-04E8-4848-BEEC-20EF0DAD3451}" destId="{671FDE2D-7035-4897-A5D6-82FDBBF56383}" srcOrd="1" destOrd="0" presId="urn:microsoft.com/office/officeart/2005/8/layout/hProcess6"/>
    <dgm:cxn modelId="{57668C31-9D98-4D9F-8DA3-BA645BE64AAB}" type="presParOf" srcId="{4C04D837-04E8-4848-BEEC-20EF0DAD3451}" destId="{5181D313-BE17-4870-8801-EF8FD36DE6ED}" srcOrd="2" destOrd="0" presId="urn:microsoft.com/office/officeart/2005/8/layout/hProcess6"/>
    <dgm:cxn modelId="{B79B283F-A801-414F-B679-1717096AAD86}" type="presParOf" srcId="{4C04D837-04E8-4848-BEEC-20EF0DAD3451}" destId="{B2ABD37E-8C60-4323-8619-19F6F9F6B711}" srcOrd="3" destOrd="0" presId="urn:microsoft.com/office/officeart/2005/8/layout/hProcess6"/>
    <dgm:cxn modelId="{8BC747B3-9AAB-4501-B5F2-529FC25FEA7E}" type="presParOf" srcId="{BFA05079-9174-4F5F-9D3B-6A218F4ECA85}" destId="{C02056C8-9B1B-4BBD-98E3-C786395D8205}" srcOrd="3" destOrd="0" presId="urn:microsoft.com/office/officeart/2005/8/layout/hProcess6"/>
    <dgm:cxn modelId="{B1A1A3D5-800E-4677-B8F3-7A9A5CA50519}" type="presParOf" srcId="{BFA05079-9174-4F5F-9D3B-6A218F4ECA85}" destId="{C11DE49D-CA47-40DC-A3AF-600FF2272E89}" srcOrd="4" destOrd="0" presId="urn:microsoft.com/office/officeart/2005/8/layout/hProcess6"/>
    <dgm:cxn modelId="{1EA06844-F538-4320-868E-EEF0C1A34ECC}" type="presParOf" srcId="{C11DE49D-CA47-40DC-A3AF-600FF2272E89}" destId="{97156EC3-F1BC-4D00-A861-248FE8407529}" srcOrd="0" destOrd="0" presId="urn:microsoft.com/office/officeart/2005/8/layout/hProcess6"/>
    <dgm:cxn modelId="{C2192031-4257-4EC3-B8DB-0D2ADBEF0CC4}" type="presParOf" srcId="{C11DE49D-CA47-40DC-A3AF-600FF2272E89}" destId="{61A56F41-7B48-4906-9556-57965B961897}" srcOrd="1" destOrd="0" presId="urn:microsoft.com/office/officeart/2005/8/layout/hProcess6"/>
    <dgm:cxn modelId="{42CEA2D1-0A77-4E67-A6E6-7CA3E5DDFF8C}" type="presParOf" srcId="{C11DE49D-CA47-40DC-A3AF-600FF2272E89}" destId="{28198587-9AEA-4B9F-90E4-042C642E4387}" srcOrd="2" destOrd="0" presId="urn:microsoft.com/office/officeart/2005/8/layout/hProcess6"/>
    <dgm:cxn modelId="{6895FF54-A340-4CF1-B916-953980FC59F2}" type="presParOf" srcId="{C11DE49D-CA47-40DC-A3AF-600FF2272E89}" destId="{0382FB27-6D5E-462F-915F-7FDB70FC5B6B}" srcOrd="3" destOrd="0" presId="urn:microsoft.com/office/officeart/2005/8/layout/hProcess6"/>
  </dgm:cxnLst>
  <dgm:bg>
    <a:effectLst>
      <a:glow rad="228600">
        <a:schemeClr val="accent2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EC3D90-5FDF-4865-80C8-46A7F648D9F4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EBE9AA-4FFA-4139-93CD-5A7A2EA72965}">
      <dgm:prSet phldrT="[Text]" custT="1"/>
      <dgm:spPr>
        <a:ln>
          <a:noFill/>
        </a:ln>
        <a:effectLst/>
      </dgm:spPr>
      <dgm:t>
        <a:bodyPr/>
        <a:lstStyle/>
        <a:p>
          <a:r>
            <a:rPr lang="en-US" sz="2000" b="1" dirty="0" smtClean="0">
              <a:solidFill>
                <a:srgbClr val="FFFF00"/>
              </a:solidFill>
            </a:rPr>
            <a:t>Recruitment of international students</a:t>
          </a:r>
          <a:endParaRPr lang="en-US" sz="2000" b="1" dirty="0">
            <a:solidFill>
              <a:srgbClr val="FFFF00"/>
            </a:solidFill>
          </a:endParaRPr>
        </a:p>
      </dgm:t>
    </dgm:pt>
    <dgm:pt modelId="{7A8AE252-EA32-4CD2-9DE0-6399BEE53F9F}" type="parTrans" cxnId="{484A12E0-03CA-4AE5-97F1-7A2276DB289C}">
      <dgm:prSet/>
      <dgm:spPr/>
      <dgm:t>
        <a:bodyPr/>
        <a:lstStyle/>
        <a:p>
          <a:endParaRPr lang="en-US"/>
        </a:p>
      </dgm:t>
    </dgm:pt>
    <dgm:pt modelId="{1D44E52A-3B38-49BF-AA84-E2080E3419BA}" type="sibTrans" cxnId="{484A12E0-03CA-4AE5-97F1-7A2276DB289C}">
      <dgm:prSet/>
      <dgm:spPr/>
      <dgm:t>
        <a:bodyPr/>
        <a:lstStyle/>
        <a:p>
          <a:endParaRPr lang="en-US"/>
        </a:p>
      </dgm:t>
    </dgm:pt>
    <dgm:pt modelId="{7390D300-B992-4BA2-90A0-A1261A073B6C}">
      <dgm:prSet phldrT="[Text]" phldr="1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0F3ADF8C-2ECE-42FE-9E42-586404124751}" type="parTrans" cxnId="{522BB5B5-82F5-425F-A8C8-ED19742C2CD5}">
      <dgm:prSet/>
      <dgm:spPr/>
      <dgm:t>
        <a:bodyPr/>
        <a:lstStyle/>
        <a:p>
          <a:endParaRPr lang="en-US"/>
        </a:p>
      </dgm:t>
    </dgm:pt>
    <dgm:pt modelId="{E25DF59D-D1D9-49D5-9B0E-142B90871D8C}" type="sibTrans" cxnId="{522BB5B5-82F5-425F-A8C8-ED19742C2CD5}">
      <dgm:prSet/>
      <dgm:spPr/>
      <dgm:t>
        <a:bodyPr/>
        <a:lstStyle/>
        <a:p>
          <a:endParaRPr lang="en-US"/>
        </a:p>
      </dgm:t>
    </dgm:pt>
    <dgm:pt modelId="{493913D2-C160-4A91-B6EB-6C4EB82DD085}">
      <dgm:prSet phldrT="[Text]" phldr="1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C8AB3A93-1529-4DC9-85BF-5554AB91772D}" type="parTrans" cxnId="{D51E37F1-65B5-40BC-B4A9-E921B97432BB}">
      <dgm:prSet/>
      <dgm:spPr/>
      <dgm:t>
        <a:bodyPr/>
        <a:lstStyle/>
        <a:p>
          <a:endParaRPr lang="en-US"/>
        </a:p>
      </dgm:t>
    </dgm:pt>
    <dgm:pt modelId="{18187893-815E-4AB1-BE2D-1087D5E8794E}" type="sibTrans" cxnId="{D51E37F1-65B5-40BC-B4A9-E921B97432BB}">
      <dgm:prSet/>
      <dgm:spPr/>
      <dgm:t>
        <a:bodyPr/>
        <a:lstStyle/>
        <a:p>
          <a:endParaRPr lang="en-US"/>
        </a:p>
      </dgm:t>
    </dgm:pt>
    <dgm:pt modelId="{D69E5A85-0AF6-4919-954E-AD3878506A73}">
      <dgm:prSet phldrT="[Text]" custT="1"/>
      <dgm:spPr>
        <a:ln>
          <a:solidFill>
            <a:srgbClr val="FF0000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000" b="1" dirty="0" err="1" smtClean="0">
              <a:solidFill>
                <a:srgbClr val="FFFF00"/>
              </a:solidFill>
            </a:rPr>
            <a:t>Internationalisation</a:t>
          </a:r>
          <a:r>
            <a:rPr lang="en-US" sz="2000" b="1" dirty="0" smtClean="0">
              <a:solidFill>
                <a:srgbClr val="FFFF00"/>
              </a:solidFill>
            </a:rPr>
            <a:t> of the curriculum </a:t>
          </a:r>
          <a:endParaRPr lang="en-US" sz="2000" b="1" dirty="0">
            <a:solidFill>
              <a:srgbClr val="FFFF00"/>
            </a:solidFill>
          </a:endParaRPr>
        </a:p>
      </dgm:t>
    </dgm:pt>
    <dgm:pt modelId="{CF68D9F0-A814-4820-A888-34E32C5AD2D3}" type="parTrans" cxnId="{9DC04487-7506-43B8-A3AE-D8B1874A851A}">
      <dgm:prSet/>
      <dgm:spPr/>
      <dgm:t>
        <a:bodyPr/>
        <a:lstStyle/>
        <a:p>
          <a:endParaRPr lang="en-US"/>
        </a:p>
      </dgm:t>
    </dgm:pt>
    <dgm:pt modelId="{236FBCBA-ADAC-4738-AB63-108A01485BE6}" type="sibTrans" cxnId="{9DC04487-7506-43B8-A3AE-D8B1874A851A}">
      <dgm:prSet/>
      <dgm:spPr/>
      <dgm:t>
        <a:bodyPr/>
        <a:lstStyle/>
        <a:p>
          <a:endParaRPr lang="en-US"/>
        </a:p>
      </dgm:t>
    </dgm:pt>
    <dgm:pt modelId="{6C754119-7E53-4E25-B9EC-DDF161C5DBDD}">
      <dgm:prSet phldrT="[Text]" phldr="1"/>
      <dgm:spPr/>
      <dgm:t>
        <a:bodyPr/>
        <a:lstStyle/>
        <a:p>
          <a:endParaRPr lang="en-US" dirty="0"/>
        </a:p>
      </dgm:t>
    </dgm:pt>
    <dgm:pt modelId="{9336858C-0D47-4099-9A9F-52C4803AFB0E}" type="parTrans" cxnId="{40D85360-D5CC-40B1-96DD-6A3F5FE79ACC}">
      <dgm:prSet/>
      <dgm:spPr/>
      <dgm:t>
        <a:bodyPr/>
        <a:lstStyle/>
        <a:p>
          <a:endParaRPr lang="en-US"/>
        </a:p>
      </dgm:t>
    </dgm:pt>
    <dgm:pt modelId="{4BD81230-353D-4C05-98EE-65BD7D09D2A5}" type="sibTrans" cxnId="{40D85360-D5CC-40B1-96DD-6A3F5FE79ACC}">
      <dgm:prSet/>
      <dgm:spPr/>
      <dgm:t>
        <a:bodyPr/>
        <a:lstStyle/>
        <a:p>
          <a:endParaRPr lang="en-US"/>
        </a:p>
      </dgm:t>
    </dgm:pt>
    <dgm:pt modelId="{93D5B442-3D2B-4104-85C5-CD53F32DD8E2}">
      <dgm:prSet phldrT="[Text]" phldr="1"/>
      <dgm:spPr/>
      <dgm:t>
        <a:bodyPr/>
        <a:lstStyle/>
        <a:p>
          <a:endParaRPr lang="en-US" dirty="0"/>
        </a:p>
      </dgm:t>
    </dgm:pt>
    <dgm:pt modelId="{7646B309-0E54-4CCB-A189-603FBE023F32}" type="parTrans" cxnId="{DFE1DF26-0FDD-4636-86B4-EE020C08AF4F}">
      <dgm:prSet/>
      <dgm:spPr/>
      <dgm:t>
        <a:bodyPr/>
        <a:lstStyle/>
        <a:p>
          <a:endParaRPr lang="en-US"/>
        </a:p>
      </dgm:t>
    </dgm:pt>
    <dgm:pt modelId="{8F48CE1E-C432-44A8-ADAA-B617C16315B4}" type="sibTrans" cxnId="{DFE1DF26-0FDD-4636-86B4-EE020C08AF4F}">
      <dgm:prSet/>
      <dgm:spPr/>
      <dgm:t>
        <a:bodyPr/>
        <a:lstStyle/>
        <a:p>
          <a:endParaRPr lang="en-US"/>
        </a:p>
      </dgm:t>
    </dgm:pt>
    <dgm:pt modelId="{8FB744A4-7293-4540-8699-C15E3DBE3197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rgbClr val="FFFF00"/>
              </a:solidFill>
            </a:rPr>
            <a:t>Internationalisation</a:t>
          </a:r>
          <a:r>
            <a:rPr lang="en-US" sz="2000" b="1" dirty="0" smtClean="0">
              <a:solidFill>
                <a:srgbClr val="FFFF00"/>
              </a:solidFill>
            </a:rPr>
            <a:t> of faculty members</a:t>
          </a:r>
          <a:endParaRPr lang="en-US" sz="2000" b="1" dirty="0">
            <a:solidFill>
              <a:srgbClr val="FFFF00"/>
            </a:solidFill>
          </a:endParaRPr>
        </a:p>
      </dgm:t>
    </dgm:pt>
    <dgm:pt modelId="{96664369-D248-484F-87DA-2611F9A3C951}" type="parTrans" cxnId="{17C02B26-5FF2-4D12-8E5B-31EEAE7D9C4F}">
      <dgm:prSet/>
      <dgm:spPr/>
      <dgm:t>
        <a:bodyPr/>
        <a:lstStyle/>
        <a:p>
          <a:endParaRPr lang="en-US"/>
        </a:p>
      </dgm:t>
    </dgm:pt>
    <dgm:pt modelId="{5EE214E7-F2BE-4971-85BB-89846405A459}" type="sibTrans" cxnId="{17C02B26-5FF2-4D12-8E5B-31EEAE7D9C4F}">
      <dgm:prSet/>
      <dgm:spPr/>
      <dgm:t>
        <a:bodyPr/>
        <a:lstStyle/>
        <a:p>
          <a:endParaRPr lang="en-US"/>
        </a:p>
      </dgm:t>
    </dgm:pt>
    <dgm:pt modelId="{F4161623-91DD-4B2E-AD47-3EC090FF5A2E}">
      <dgm:prSet phldrT="[Text]" phldr="1"/>
      <dgm:spPr/>
      <dgm:t>
        <a:bodyPr/>
        <a:lstStyle/>
        <a:p>
          <a:endParaRPr lang="en-US" dirty="0"/>
        </a:p>
      </dgm:t>
    </dgm:pt>
    <dgm:pt modelId="{A936D429-B1DD-4574-B1E9-AC58866D5E91}" type="parTrans" cxnId="{728C3B52-14AF-4645-B716-51213879EA43}">
      <dgm:prSet/>
      <dgm:spPr/>
      <dgm:t>
        <a:bodyPr/>
        <a:lstStyle/>
        <a:p>
          <a:endParaRPr lang="en-US"/>
        </a:p>
      </dgm:t>
    </dgm:pt>
    <dgm:pt modelId="{30042276-B3B6-4EE5-A314-98903C22D7FB}" type="sibTrans" cxnId="{728C3B52-14AF-4645-B716-51213879EA43}">
      <dgm:prSet/>
      <dgm:spPr/>
      <dgm:t>
        <a:bodyPr/>
        <a:lstStyle/>
        <a:p>
          <a:endParaRPr lang="en-US"/>
        </a:p>
      </dgm:t>
    </dgm:pt>
    <dgm:pt modelId="{DB50AD4C-2F82-46E1-85D2-5B9086710893}">
      <dgm:prSet phldrT="[Text]" phldr="1"/>
      <dgm:spPr/>
      <dgm:t>
        <a:bodyPr/>
        <a:lstStyle/>
        <a:p>
          <a:endParaRPr lang="en-US" dirty="0"/>
        </a:p>
      </dgm:t>
    </dgm:pt>
    <dgm:pt modelId="{8E59019F-419C-4BBE-A0E0-95DBCB739EFD}" type="parTrans" cxnId="{FF585F44-73C3-40B2-8C12-CD81235628C4}">
      <dgm:prSet/>
      <dgm:spPr/>
      <dgm:t>
        <a:bodyPr/>
        <a:lstStyle/>
        <a:p>
          <a:endParaRPr lang="en-US"/>
        </a:p>
      </dgm:t>
    </dgm:pt>
    <dgm:pt modelId="{8E541110-C205-4EFA-99C4-D9A1A0D53EF0}" type="sibTrans" cxnId="{FF585F44-73C3-40B2-8C12-CD81235628C4}">
      <dgm:prSet/>
      <dgm:spPr/>
      <dgm:t>
        <a:bodyPr/>
        <a:lstStyle/>
        <a:p>
          <a:endParaRPr lang="en-US"/>
        </a:p>
      </dgm:t>
    </dgm:pt>
    <dgm:pt modelId="{BFA05079-9174-4F5F-9D3B-6A218F4ECA85}" type="pres">
      <dgm:prSet presAssocID="{09EC3D90-5FDF-4865-80C8-46A7F648D9F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9EA2C6-FF19-4719-91D7-0301BD3D0C28}" type="pres">
      <dgm:prSet presAssocID="{70EBE9AA-4FFA-4139-93CD-5A7A2EA72965}" presName="compNode" presStyleCnt="0"/>
      <dgm:spPr/>
    </dgm:pt>
    <dgm:pt modelId="{99A30719-365C-4956-9ABA-A625AA3D4D75}" type="pres">
      <dgm:prSet presAssocID="{70EBE9AA-4FFA-4139-93CD-5A7A2EA72965}" presName="noGeometry" presStyleCnt="0"/>
      <dgm:spPr/>
    </dgm:pt>
    <dgm:pt modelId="{B70E5969-4732-4D30-AA45-997EF972ED3B}" type="pres">
      <dgm:prSet presAssocID="{70EBE9AA-4FFA-4139-93CD-5A7A2EA72965}" presName="childTextVisible" presStyleLbl="bgAccFollowNode1" presStyleIdx="0" presStyleCnt="3" custScaleX="158238" custLinFactNeighborX="6710" custLinFactNeighborY="3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B7C76-4B1B-4E84-8309-182B68C318D7}" type="pres">
      <dgm:prSet presAssocID="{70EBE9AA-4FFA-4139-93CD-5A7A2EA72965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3BB308B0-6FB9-4F7B-A89A-A18826387333}" type="pres">
      <dgm:prSet presAssocID="{70EBE9AA-4FFA-4139-93CD-5A7A2EA72965}" presName="parentText" presStyleLbl="node1" presStyleIdx="0" presStyleCnt="3" custScaleX="369001" custScaleY="574393" custLinFactNeighborX="1440" custLinFactNeighborY="-107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756993-065D-42AE-886C-79A6F2E2DA94}" type="pres">
      <dgm:prSet presAssocID="{70EBE9AA-4FFA-4139-93CD-5A7A2EA72965}" presName="aSpace" presStyleCnt="0"/>
      <dgm:spPr/>
    </dgm:pt>
    <dgm:pt modelId="{4C04D837-04E8-4848-BEEC-20EF0DAD3451}" type="pres">
      <dgm:prSet presAssocID="{D69E5A85-0AF6-4919-954E-AD3878506A73}" presName="compNode" presStyleCnt="0"/>
      <dgm:spPr/>
    </dgm:pt>
    <dgm:pt modelId="{8CF0576B-F15F-4DCB-96B3-AD8B59CB70CE}" type="pres">
      <dgm:prSet presAssocID="{D69E5A85-0AF6-4919-954E-AD3878506A73}" presName="noGeometry" presStyleCnt="0"/>
      <dgm:spPr/>
    </dgm:pt>
    <dgm:pt modelId="{671FDE2D-7035-4897-A5D6-82FDBBF56383}" type="pres">
      <dgm:prSet presAssocID="{D69E5A85-0AF6-4919-954E-AD3878506A73}" presName="childTextVisible" presStyleLbl="bgAccFollowNode1" presStyleIdx="1" presStyleCnt="3" custScaleX="181908" custLinFactNeighborX="8830" custLinFactNeighborY="3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1D313-BE17-4870-8801-EF8FD36DE6ED}" type="pres">
      <dgm:prSet presAssocID="{D69E5A85-0AF6-4919-954E-AD3878506A73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B2ABD37E-8C60-4323-8619-19F6F9F6B711}" type="pres">
      <dgm:prSet presAssocID="{D69E5A85-0AF6-4919-954E-AD3878506A73}" presName="parentText" presStyleLbl="node1" presStyleIdx="1" presStyleCnt="3" custScaleX="373770" custScaleY="549207" custLinFactNeighborX="30385" custLinFactNeighborY="-24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056C8-9B1B-4BBD-98E3-C786395D8205}" type="pres">
      <dgm:prSet presAssocID="{D69E5A85-0AF6-4919-954E-AD3878506A73}" presName="aSpace" presStyleCnt="0"/>
      <dgm:spPr/>
    </dgm:pt>
    <dgm:pt modelId="{C11DE49D-CA47-40DC-A3AF-600FF2272E89}" type="pres">
      <dgm:prSet presAssocID="{8FB744A4-7293-4540-8699-C15E3DBE3197}" presName="compNode" presStyleCnt="0"/>
      <dgm:spPr/>
    </dgm:pt>
    <dgm:pt modelId="{97156EC3-F1BC-4D00-A861-248FE8407529}" type="pres">
      <dgm:prSet presAssocID="{8FB744A4-7293-4540-8699-C15E3DBE3197}" presName="noGeometry" presStyleCnt="0"/>
      <dgm:spPr/>
    </dgm:pt>
    <dgm:pt modelId="{61A56F41-7B48-4906-9556-57965B961897}" type="pres">
      <dgm:prSet presAssocID="{8FB744A4-7293-4540-8699-C15E3DBE3197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98587-9AEA-4B9F-90E4-042C642E4387}" type="pres">
      <dgm:prSet presAssocID="{8FB744A4-7293-4540-8699-C15E3DBE3197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0382FB27-6D5E-462F-915F-7FDB70FC5B6B}" type="pres">
      <dgm:prSet presAssocID="{8FB744A4-7293-4540-8699-C15E3DBE3197}" presName="parentText" presStyleLbl="node1" presStyleIdx="2" presStyleCnt="3" custScaleX="361315" custScaleY="551835" custLinFactNeighborX="10547" custLinFactNeighborY="16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723E86-AD7B-452C-9F8A-C017EBB9C13B}" type="presOf" srcId="{DB50AD4C-2F82-46E1-85D2-5B9086710893}" destId="{61A56F41-7B48-4906-9556-57965B961897}" srcOrd="0" destOrd="1" presId="urn:microsoft.com/office/officeart/2005/8/layout/hProcess6"/>
    <dgm:cxn modelId="{250807C6-4FB6-46A0-8639-ADDAB8EAC3FC}" type="presOf" srcId="{DB50AD4C-2F82-46E1-85D2-5B9086710893}" destId="{28198587-9AEA-4B9F-90E4-042C642E4387}" srcOrd="1" destOrd="1" presId="urn:microsoft.com/office/officeart/2005/8/layout/hProcess6"/>
    <dgm:cxn modelId="{37345F29-20EE-4AEB-9782-C2F883E5C8E2}" type="presOf" srcId="{70EBE9AA-4FFA-4139-93CD-5A7A2EA72965}" destId="{3BB308B0-6FB9-4F7B-A89A-A18826387333}" srcOrd="0" destOrd="0" presId="urn:microsoft.com/office/officeart/2005/8/layout/hProcess6"/>
    <dgm:cxn modelId="{665EBC32-1315-42A5-A502-C93A66EDD158}" type="presOf" srcId="{F4161623-91DD-4B2E-AD47-3EC090FF5A2E}" destId="{61A56F41-7B48-4906-9556-57965B961897}" srcOrd="0" destOrd="0" presId="urn:microsoft.com/office/officeart/2005/8/layout/hProcess6"/>
    <dgm:cxn modelId="{D51E37F1-65B5-40BC-B4A9-E921B97432BB}" srcId="{70EBE9AA-4FFA-4139-93CD-5A7A2EA72965}" destId="{493913D2-C160-4A91-B6EB-6C4EB82DD085}" srcOrd="1" destOrd="0" parTransId="{C8AB3A93-1529-4DC9-85BF-5554AB91772D}" sibTransId="{18187893-815E-4AB1-BE2D-1087D5E8794E}"/>
    <dgm:cxn modelId="{9597A84C-4A0C-436A-8068-5EBE2302F024}" type="presOf" srcId="{7390D300-B992-4BA2-90A0-A1261A073B6C}" destId="{960B7C76-4B1B-4E84-8309-182B68C318D7}" srcOrd="1" destOrd="0" presId="urn:microsoft.com/office/officeart/2005/8/layout/hProcess6"/>
    <dgm:cxn modelId="{3AE8C298-E0EF-4D1D-B791-34BA292D9326}" type="presOf" srcId="{6C754119-7E53-4E25-B9EC-DDF161C5DBDD}" destId="{5181D313-BE17-4870-8801-EF8FD36DE6ED}" srcOrd="1" destOrd="0" presId="urn:microsoft.com/office/officeart/2005/8/layout/hProcess6"/>
    <dgm:cxn modelId="{2EB57AF9-C2B7-4EFA-8A8C-7882D99A4DA9}" type="presOf" srcId="{8FB744A4-7293-4540-8699-C15E3DBE3197}" destId="{0382FB27-6D5E-462F-915F-7FDB70FC5B6B}" srcOrd="0" destOrd="0" presId="urn:microsoft.com/office/officeart/2005/8/layout/hProcess6"/>
    <dgm:cxn modelId="{BC7CC2A6-3CDD-4977-9517-9F2B8144DA92}" type="presOf" srcId="{F4161623-91DD-4B2E-AD47-3EC090FF5A2E}" destId="{28198587-9AEA-4B9F-90E4-042C642E4387}" srcOrd="1" destOrd="0" presId="urn:microsoft.com/office/officeart/2005/8/layout/hProcess6"/>
    <dgm:cxn modelId="{BBFBF332-3481-4BC7-A671-415F5EE85D0A}" type="presOf" srcId="{09EC3D90-5FDF-4865-80C8-46A7F648D9F4}" destId="{BFA05079-9174-4F5F-9D3B-6A218F4ECA85}" srcOrd="0" destOrd="0" presId="urn:microsoft.com/office/officeart/2005/8/layout/hProcess6"/>
    <dgm:cxn modelId="{14AC361E-78E2-416E-AF0C-D194D63E8685}" type="presOf" srcId="{93D5B442-3D2B-4104-85C5-CD53F32DD8E2}" destId="{671FDE2D-7035-4897-A5D6-82FDBBF56383}" srcOrd="0" destOrd="1" presId="urn:microsoft.com/office/officeart/2005/8/layout/hProcess6"/>
    <dgm:cxn modelId="{17C02B26-5FF2-4D12-8E5B-31EEAE7D9C4F}" srcId="{09EC3D90-5FDF-4865-80C8-46A7F648D9F4}" destId="{8FB744A4-7293-4540-8699-C15E3DBE3197}" srcOrd="2" destOrd="0" parTransId="{96664369-D248-484F-87DA-2611F9A3C951}" sibTransId="{5EE214E7-F2BE-4971-85BB-89846405A459}"/>
    <dgm:cxn modelId="{12A38C08-6CAD-484D-AA71-B9A400326B77}" type="presOf" srcId="{493913D2-C160-4A91-B6EB-6C4EB82DD085}" destId="{960B7C76-4B1B-4E84-8309-182B68C318D7}" srcOrd="1" destOrd="1" presId="urn:microsoft.com/office/officeart/2005/8/layout/hProcess6"/>
    <dgm:cxn modelId="{522BB5B5-82F5-425F-A8C8-ED19742C2CD5}" srcId="{70EBE9AA-4FFA-4139-93CD-5A7A2EA72965}" destId="{7390D300-B992-4BA2-90A0-A1261A073B6C}" srcOrd="0" destOrd="0" parTransId="{0F3ADF8C-2ECE-42FE-9E42-586404124751}" sibTransId="{E25DF59D-D1D9-49D5-9B0E-142B90871D8C}"/>
    <dgm:cxn modelId="{40D85360-D5CC-40B1-96DD-6A3F5FE79ACC}" srcId="{D69E5A85-0AF6-4919-954E-AD3878506A73}" destId="{6C754119-7E53-4E25-B9EC-DDF161C5DBDD}" srcOrd="0" destOrd="0" parTransId="{9336858C-0D47-4099-9A9F-52C4803AFB0E}" sibTransId="{4BD81230-353D-4C05-98EE-65BD7D09D2A5}"/>
    <dgm:cxn modelId="{9DC04487-7506-43B8-A3AE-D8B1874A851A}" srcId="{09EC3D90-5FDF-4865-80C8-46A7F648D9F4}" destId="{D69E5A85-0AF6-4919-954E-AD3878506A73}" srcOrd="1" destOrd="0" parTransId="{CF68D9F0-A814-4820-A888-34E32C5AD2D3}" sibTransId="{236FBCBA-ADAC-4738-AB63-108A01485BE6}"/>
    <dgm:cxn modelId="{F7FA140B-3662-4A13-9842-A1310392ADBD}" type="presOf" srcId="{93D5B442-3D2B-4104-85C5-CD53F32DD8E2}" destId="{5181D313-BE17-4870-8801-EF8FD36DE6ED}" srcOrd="1" destOrd="1" presId="urn:microsoft.com/office/officeart/2005/8/layout/hProcess6"/>
    <dgm:cxn modelId="{0E7C9E03-C2E3-4A41-B830-65E9665D32E5}" type="presOf" srcId="{6C754119-7E53-4E25-B9EC-DDF161C5DBDD}" destId="{671FDE2D-7035-4897-A5D6-82FDBBF56383}" srcOrd="0" destOrd="0" presId="urn:microsoft.com/office/officeart/2005/8/layout/hProcess6"/>
    <dgm:cxn modelId="{CD472657-632B-4ADD-ACB4-4374457A49AD}" type="presOf" srcId="{493913D2-C160-4A91-B6EB-6C4EB82DD085}" destId="{B70E5969-4732-4D30-AA45-997EF972ED3B}" srcOrd="0" destOrd="1" presId="urn:microsoft.com/office/officeart/2005/8/layout/hProcess6"/>
    <dgm:cxn modelId="{484A12E0-03CA-4AE5-97F1-7A2276DB289C}" srcId="{09EC3D90-5FDF-4865-80C8-46A7F648D9F4}" destId="{70EBE9AA-4FFA-4139-93CD-5A7A2EA72965}" srcOrd="0" destOrd="0" parTransId="{7A8AE252-EA32-4CD2-9DE0-6399BEE53F9F}" sibTransId="{1D44E52A-3B38-49BF-AA84-E2080E3419BA}"/>
    <dgm:cxn modelId="{29668C98-D532-48B2-A1AB-E6C08CD2E876}" type="presOf" srcId="{7390D300-B992-4BA2-90A0-A1261A073B6C}" destId="{B70E5969-4732-4D30-AA45-997EF972ED3B}" srcOrd="0" destOrd="0" presId="urn:microsoft.com/office/officeart/2005/8/layout/hProcess6"/>
    <dgm:cxn modelId="{FF585F44-73C3-40B2-8C12-CD81235628C4}" srcId="{8FB744A4-7293-4540-8699-C15E3DBE3197}" destId="{DB50AD4C-2F82-46E1-85D2-5B9086710893}" srcOrd="1" destOrd="0" parTransId="{8E59019F-419C-4BBE-A0E0-95DBCB739EFD}" sibTransId="{8E541110-C205-4EFA-99C4-D9A1A0D53EF0}"/>
    <dgm:cxn modelId="{2D6CB471-716F-40CE-9469-33156BCFCD98}" type="presOf" srcId="{D69E5A85-0AF6-4919-954E-AD3878506A73}" destId="{B2ABD37E-8C60-4323-8619-19F6F9F6B711}" srcOrd="0" destOrd="0" presId="urn:microsoft.com/office/officeart/2005/8/layout/hProcess6"/>
    <dgm:cxn modelId="{DFE1DF26-0FDD-4636-86B4-EE020C08AF4F}" srcId="{D69E5A85-0AF6-4919-954E-AD3878506A73}" destId="{93D5B442-3D2B-4104-85C5-CD53F32DD8E2}" srcOrd="1" destOrd="0" parTransId="{7646B309-0E54-4CCB-A189-603FBE023F32}" sibTransId="{8F48CE1E-C432-44A8-ADAA-B617C16315B4}"/>
    <dgm:cxn modelId="{728C3B52-14AF-4645-B716-51213879EA43}" srcId="{8FB744A4-7293-4540-8699-C15E3DBE3197}" destId="{F4161623-91DD-4B2E-AD47-3EC090FF5A2E}" srcOrd="0" destOrd="0" parTransId="{A936D429-B1DD-4574-B1E9-AC58866D5E91}" sibTransId="{30042276-B3B6-4EE5-A314-98903C22D7FB}"/>
    <dgm:cxn modelId="{8C136AE5-99CD-47A3-B27D-92D270858AD8}" type="presParOf" srcId="{BFA05079-9174-4F5F-9D3B-6A218F4ECA85}" destId="{909EA2C6-FF19-4719-91D7-0301BD3D0C28}" srcOrd="0" destOrd="0" presId="urn:microsoft.com/office/officeart/2005/8/layout/hProcess6"/>
    <dgm:cxn modelId="{89BBD233-6CD2-4BC3-879E-27E5B1E87E66}" type="presParOf" srcId="{909EA2C6-FF19-4719-91D7-0301BD3D0C28}" destId="{99A30719-365C-4956-9ABA-A625AA3D4D75}" srcOrd="0" destOrd="0" presId="urn:microsoft.com/office/officeart/2005/8/layout/hProcess6"/>
    <dgm:cxn modelId="{13E614BC-CE14-4F38-8254-C685F52DAF2F}" type="presParOf" srcId="{909EA2C6-FF19-4719-91D7-0301BD3D0C28}" destId="{B70E5969-4732-4D30-AA45-997EF972ED3B}" srcOrd="1" destOrd="0" presId="urn:microsoft.com/office/officeart/2005/8/layout/hProcess6"/>
    <dgm:cxn modelId="{F9EA63D4-B5D5-4A0F-A97E-6C7042B7B47B}" type="presParOf" srcId="{909EA2C6-FF19-4719-91D7-0301BD3D0C28}" destId="{960B7C76-4B1B-4E84-8309-182B68C318D7}" srcOrd="2" destOrd="0" presId="urn:microsoft.com/office/officeart/2005/8/layout/hProcess6"/>
    <dgm:cxn modelId="{5E7F5653-EEB8-41BC-802F-9D64AE5D068F}" type="presParOf" srcId="{909EA2C6-FF19-4719-91D7-0301BD3D0C28}" destId="{3BB308B0-6FB9-4F7B-A89A-A18826387333}" srcOrd="3" destOrd="0" presId="urn:microsoft.com/office/officeart/2005/8/layout/hProcess6"/>
    <dgm:cxn modelId="{FC719964-F824-418A-8810-EE0D28F7916D}" type="presParOf" srcId="{BFA05079-9174-4F5F-9D3B-6A218F4ECA85}" destId="{FC756993-065D-42AE-886C-79A6F2E2DA94}" srcOrd="1" destOrd="0" presId="urn:microsoft.com/office/officeart/2005/8/layout/hProcess6"/>
    <dgm:cxn modelId="{1B3B6F47-D025-4530-9F40-6BC836A3BCC7}" type="presParOf" srcId="{BFA05079-9174-4F5F-9D3B-6A218F4ECA85}" destId="{4C04D837-04E8-4848-BEEC-20EF0DAD3451}" srcOrd="2" destOrd="0" presId="urn:microsoft.com/office/officeart/2005/8/layout/hProcess6"/>
    <dgm:cxn modelId="{108D25E8-6ECC-41FE-A96C-64D11BDF9C61}" type="presParOf" srcId="{4C04D837-04E8-4848-BEEC-20EF0DAD3451}" destId="{8CF0576B-F15F-4DCB-96B3-AD8B59CB70CE}" srcOrd="0" destOrd="0" presId="urn:microsoft.com/office/officeart/2005/8/layout/hProcess6"/>
    <dgm:cxn modelId="{F86F0648-8A9B-4D5F-B758-D041D345838D}" type="presParOf" srcId="{4C04D837-04E8-4848-BEEC-20EF0DAD3451}" destId="{671FDE2D-7035-4897-A5D6-82FDBBF56383}" srcOrd="1" destOrd="0" presId="urn:microsoft.com/office/officeart/2005/8/layout/hProcess6"/>
    <dgm:cxn modelId="{D7725687-C769-4F72-8373-76A5AE89A385}" type="presParOf" srcId="{4C04D837-04E8-4848-BEEC-20EF0DAD3451}" destId="{5181D313-BE17-4870-8801-EF8FD36DE6ED}" srcOrd="2" destOrd="0" presId="urn:microsoft.com/office/officeart/2005/8/layout/hProcess6"/>
    <dgm:cxn modelId="{727F281E-2FB1-4CE0-90D2-5E1558F3F10C}" type="presParOf" srcId="{4C04D837-04E8-4848-BEEC-20EF0DAD3451}" destId="{B2ABD37E-8C60-4323-8619-19F6F9F6B711}" srcOrd="3" destOrd="0" presId="urn:microsoft.com/office/officeart/2005/8/layout/hProcess6"/>
    <dgm:cxn modelId="{4356C1E3-92EF-4EE7-B114-61F84C43CF9A}" type="presParOf" srcId="{BFA05079-9174-4F5F-9D3B-6A218F4ECA85}" destId="{C02056C8-9B1B-4BBD-98E3-C786395D8205}" srcOrd="3" destOrd="0" presId="urn:microsoft.com/office/officeart/2005/8/layout/hProcess6"/>
    <dgm:cxn modelId="{C7694208-3D2E-4404-92BB-0C40BC2ACC62}" type="presParOf" srcId="{BFA05079-9174-4F5F-9D3B-6A218F4ECA85}" destId="{C11DE49D-CA47-40DC-A3AF-600FF2272E89}" srcOrd="4" destOrd="0" presId="urn:microsoft.com/office/officeart/2005/8/layout/hProcess6"/>
    <dgm:cxn modelId="{E4C44744-1EEA-478E-9036-83664F67A971}" type="presParOf" srcId="{C11DE49D-CA47-40DC-A3AF-600FF2272E89}" destId="{97156EC3-F1BC-4D00-A861-248FE8407529}" srcOrd="0" destOrd="0" presId="urn:microsoft.com/office/officeart/2005/8/layout/hProcess6"/>
    <dgm:cxn modelId="{276380C1-8B6E-45BB-927F-200AE242F8AB}" type="presParOf" srcId="{C11DE49D-CA47-40DC-A3AF-600FF2272E89}" destId="{61A56F41-7B48-4906-9556-57965B961897}" srcOrd="1" destOrd="0" presId="urn:microsoft.com/office/officeart/2005/8/layout/hProcess6"/>
    <dgm:cxn modelId="{E1EB153C-63DE-4ABC-B364-3F16B7A9D652}" type="presParOf" srcId="{C11DE49D-CA47-40DC-A3AF-600FF2272E89}" destId="{28198587-9AEA-4B9F-90E4-042C642E4387}" srcOrd="2" destOrd="0" presId="urn:microsoft.com/office/officeart/2005/8/layout/hProcess6"/>
    <dgm:cxn modelId="{139371C0-F619-49A5-91FC-D29AD33FD137}" type="presParOf" srcId="{C11DE49D-CA47-40DC-A3AF-600FF2272E89}" destId="{0382FB27-6D5E-462F-915F-7FDB70FC5B6B}" srcOrd="3" destOrd="0" presId="urn:microsoft.com/office/officeart/2005/8/layout/hProcess6"/>
  </dgm:cxnLst>
  <dgm:bg>
    <a:effectLst>
      <a:glow rad="228600">
        <a:schemeClr val="accent2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EC3D90-5FDF-4865-80C8-46A7F648D9F4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EBE9AA-4FFA-4139-93CD-5A7A2EA72965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FFFF00"/>
              </a:solidFill>
            </a:rPr>
            <a:t>Recruitment of international students</a:t>
          </a:r>
          <a:endParaRPr lang="en-US" sz="2000" b="1" dirty="0">
            <a:solidFill>
              <a:srgbClr val="FFFF00"/>
            </a:solidFill>
          </a:endParaRPr>
        </a:p>
      </dgm:t>
    </dgm:pt>
    <dgm:pt modelId="{7A8AE252-EA32-4CD2-9DE0-6399BEE53F9F}" type="parTrans" cxnId="{484A12E0-03CA-4AE5-97F1-7A2276DB289C}">
      <dgm:prSet/>
      <dgm:spPr/>
      <dgm:t>
        <a:bodyPr/>
        <a:lstStyle/>
        <a:p>
          <a:endParaRPr lang="en-US"/>
        </a:p>
      </dgm:t>
    </dgm:pt>
    <dgm:pt modelId="{1D44E52A-3B38-49BF-AA84-E2080E3419BA}" type="sibTrans" cxnId="{484A12E0-03CA-4AE5-97F1-7A2276DB289C}">
      <dgm:prSet/>
      <dgm:spPr/>
      <dgm:t>
        <a:bodyPr/>
        <a:lstStyle/>
        <a:p>
          <a:endParaRPr lang="en-US"/>
        </a:p>
      </dgm:t>
    </dgm:pt>
    <dgm:pt modelId="{7390D300-B992-4BA2-90A0-A1261A073B6C}">
      <dgm:prSet phldrT="[Text]" phldr="1"/>
      <dgm:spPr/>
      <dgm:t>
        <a:bodyPr/>
        <a:lstStyle/>
        <a:p>
          <a:endParaRPr lang="en-US" dirty="0"/>
        </a:p>
      </dgm:t>
    </dgm:pt>
    <dgm:pt modelId="{0F3ADF8C-2ECE-42FE-9E42-586404124751}" type="parTrans" cxnId="{522BB5B5-82F5-425F-A8C8-ED19742C2CD5}">
      <dgm:prSet/>
      <dgm:spPr/>
      <dgm:t>
        <a:bodyPr/>
        <a:lstStyle/>
        <a:p>
          <a:endParaRPr lang="en-US"/>
        </a:p>
      </dgm:t>
    </dgm:pt>
    <dgm:pt modelId="{E25DF59D-D1D9-49D5-9B0E-142B90871D8C}" type="sibTrans" cxnId="{522BB5B5-82F5-425F-A8C8-ED19742C2CD5}">
      <dgm:prSet/>
      <dgm:spPr/>
      <dgm:t>
        <a:bodyPr/>
        <a:lstStyle/>
        <a:p>
          <a:endParaRPr lang="en-US"/>
        </a:p>
      </dgm:t>
    </dgm:pt>
    <dgm:pt modelId="{493913D2-C160-4A91-B6EB-6C4EB82DD085}">
      <dgm:prSet phldrT="[Text]" phldr="1"/>
      <dgm:spPr/>
      <dgm:t>
        <a:bodyPr/>
        <a:lstStyle/>
        <a:p>
          <a:endParaRPr lang="en-US" dirty="0"/>
        </a:p>
      </dgm:t>
    </dgm:pt>
    <dgm:pt modelId="{C8AB3A93-1529-4DC9-85BF-5554AB91772D}" type="parTrans" cxnId="{D51E37F1-65B5-40BC-B4A9-E921B97432BB}">
      <dgm:prSet/>
      <dgm:spPr/>
      <dgm:t>
        <a:bodyPr/>
        <a:lstStyle/>
        <a:p>
          <a:endParaRPr lang="en-US"/>
        </a:p>
      </dgm:t>
    </dgm:pt>
    <dgm:pt modelId="{18187893-815E-4AB1-BE2D-1087D5E8794E}" type="sibTrans" cxnId="{D51E37F1-65B5-40BC-B4A9-E921B97432BB}">
      <dgm:prSet/>
      <dgm:spPr/>
      <dgm:t>
        <a:bodyPr/>
        <a:lstStyle/>
        <a:p>
          <a:endParaRPr lang="en-US"/>
        </a:p>
      </dgm:t>
    </dgm:pt>
    <dgm:pt modelId="{D69E5A85-0AF6-4919-954E-AD3878506A73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rgbClr val="FFFF00"/>
              </a:solidFill>
            </a:rPr>
            <a:t>Internationalisation</a:t>
          </a:r>
          <a:r>
            <a:rPr lang="en-US" sz="2000" b="1" dirty="0" smtClean="0">
              <a:solidFill>
                <a:srgbClr val="FFFF00"/>
              </a:solidFill>
            </a:rPr>
            <a:t> of the curriculum </a:t>
          </a:r>
          <a:endParaRPr lang="en-US" sz="2000" b="1" dirty="0">
            <a:solidFill>
              <a:srgbClr val="FFFF00"/>
            </a:solidFill>
          </a:endParaRPr>
        </a:p>
      </dgm:t>
    </dgm:pt>
    <dgm:pt modelId="{CF68D9F0-A814-4820-A888-34E32C5AD2D3}" type="parTrans" cxnId="{9DC04487-7506-43B8-A3AE-D8B1874A851A}">
      <dgm:prSet/>
      <dgm:spPr/>
      <dgm:t>
        <a:bodyPr/>
        <a:lstStyle/>
        <a:p>
          <a:endParaRPr lang="en-US"/>
        </a:p>
      </dgm:t>
    </dgm:pt>
    <dgm:pt modelId="{236FBCBA-ADAC-4738-AB63-108A01485BE6}" type="sibTrans" cxnId="{9DC04487-7506-43B8-A3AE-D8B1874A851A}">
      <dgm:prSet/>
      <dgm:spPr/>
      <dgm:t>
        <a:bodyPr/>
        <a:lstStyle/>
        <a:p>
          <a:endParaRPr lang="en-US"/>
        </a:p>
      </dgm:t>
    </dgm:pt>
    <dgm:pt modelId="{6C754119-7E53-4E25-B9EC-DDF161C5DBDD}">
      <dgm:prSet phldrT="[Text]" phldr="1"/>
      <dgm:spPr/>
      <dgm:t>
        <a:bodyPr/>
        <a:lstStyle/>
        <a:p>
          <a:endParaRPr lang="en-US" dirty="0"/>
        </a:p>
      </dgm:t>
    </dgm:pt>
    <dgm:pt modelId="{9336858C-0D47-4099-9A9F-52C4803AFB0E}" type="parTrans" cxnId="{40D85360-D5CC-40B1-96DD-6A3F5FE79ACC}">
      <dgm:prSet/>
      <dgm:spPr/>
      <dgm:t>
        <a:bodyPr/>
        <a:lstStyle/>
        <a:p>
          <a:endParaRPr lang="en-US"/>
        </a:p>
      </dgm:t>
    </dgm:pt>
    <dgm:pt modelId="{4BD81230-353D-4C05-98EE-65BD7D09D2A5}" type="sibTrans" cxnId="{40D85360-D5CC-40B1-96DD-6A3F5FE79ACC}">
      <dgm:prSet/>
      <dgm:spPr/>
      <dgm:t>
        <a:bodyPr/>
        <a:lstStyle/>
        <a:p>
          <a:endParaRPr lang="en-US"/>
        </a:p>
      </dgm:t>
    </dgm:pt>
    <dgm:pt modelId="{93D5B442-3D2B-4104-85C5-CD53F32DD8E2}">
      <dgm:prSet phldrT="[Text]" phldr="1"/>
      <dgm:spPr/>
      <dgm:t>
        <a:bodyPr/>
        <a:lstStyle/>
        <a:p>
          <a:endParaRPr lang="en-US" dirty="0"/>
        </a:p>
      </dgm:t>
    </dgm:pt>
    <dgm:pt modelId="{7646B309-0E54-4CCB-A189-603FBE023F32}" type="parTrans" cxnId="{DFE1DF26-0FDD-4636-86B4-EE020C08AF4F}">
      <dgm:prSet/>
      <dgm:spPr/>
      <dgm:t>
        <a:bodyPr/>
        <a:lstStyle/>
        <a:p>
          <a:endParaRPr lang="en-US"/>
        </a:p>
      </dgm:t>
    </dgm:pt>
    <dgm:pt modelId="{8F48CE1E-C432-44A8-ADAA-B617C16315B4}" type="sibTrans" cxnId="{DFE1DF26-0FDD-4636-86B4-EE020C08AF4F}">
      <dgm:prSet/>
      <dgm:spPr/>
      <dgm:t>
        <a:bodyPr/>
        <a:lstStyle/>
        <a:p>
          <a:endParaRPr lang="en-US"/>
        </a:p>
      </dgm:t>
    </dgm:pt>
    <dgm:pt modelId="{8FB744A4-7293-4540-8699-C15E3DBE3197}">
      <dgm:prSet phldrT="[Text]" custT="1"/>
      <dgm:spPr>
        <a:ln>
          <a:solidFill>
            <a:srgbClr val="FF0000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000" b="1" dirty="0" err="1" smtClean="0">
              <a:solidFill>
                <a:srgbClr val="FFFF00"/>
              </a:solidFill>
            </a:rPr>
            <a:t>Internationalisation</a:t>
          </a:r>
          <a:r>
            <a:rPr lang="en-US" sz="2000" b="1" dirty="0" smtClean="0">
              <a:solidFill>
                <a:srgbClr val="FFFF00"/>
              </a:solidFill>
            </a:rPr>
            <a:t> of faculty members</a:t>
          </a:r>
          <a:endParaRPr lang="en-US" sz="2000" b="1" dirty="0">
            <a:solidFill>
              <a:srgbClr val="FFFF00"/>
            </a:solidFill>
          </a:endParaRPr>
        </a:p>
      </dgm:t>
    </dgm:pt>
    <dgm:pt modelId="{96664369-D248-484F-87DA-2611F9A3C951}" type="parTrans" cxnId="{17C02B26-5FF2-4D12-8E5B-31EEAE7D9C4F}">
      <dgm:prSet/>
      <dgm:spPr/>
      <dgm:t>
        <a:bodyPr/>
        <a:lstStyle/>
        <a:p>
          <a:endParaRPr lang="en-US"/>
        </a:p>
      </dgm:t>
    </dgm:pt>
    <dgm:pt modelId="{5EE214E7-F2BE-4971-85BB-89846405A459}" type="sibTrans" cxnId="{17C02B26-5FF2-4D12-8E5B-31EEAE7D9C4F}">
      <dgm:prSet/>
      <dgm:spPr/>
      <dgm:t>
        <a:bodyPr/>
        <a:lstStyle/>
        <a:p>
          <a:endParaRPr lang="en-US"/>
        </a:p>
      </dgm:t>
    </dgm:pt>
    <dgm:pt modelId="{F4161623-91DD-4B2E-AD47-3EC090FF5A2E}">
      <dgm:prSet phldrT="[Text]" phldr="1"/>
      <dgm:spPr/>
      <dgm:t>
        <a:bodyPr/>
        <a:lstStyle/>
        <a:p>
          <a:endParaRPr lang="en-US" dirty="0"/>
        </a:p>
      </dgm:t>
    </dgm:pt>
    <dgm:pt modelId="{A936D429-B1DD-4574-B1E9-AC58866D5E91}" type="parTrans" cxnId="{728C3B52-14AF-4645-B716-51213879EA43}">
      <dgm:prSet/>
      <dgm:spPr/>
      <dgm:t>
        <a:bodyPr/>
        <a:lstStyle/>
        <a:p>
          <a:endParaRPr lang="en-US"/>
        </a:p>
      </dgm:t>
    </dgm:pt>
    <dgm:pt modelId="{30042276-B3B6-4EE5-A314-98903C22D7FB}" type="sibTrans" cxnId="{728C3B52-14AF-4645-B716-51213879EA43}">
      <dgm:prSet/>
      <dgm:spPr/>
      <dgm:t>
        <a:bodyPr/>
        <a:lstStyle/>
        <a:p>
          <a:endParaRPr lang="en-US"/>
        </a:p>
      </dgm:t>
    </dgm:pt>
    <dgm:pt modelId="{DB50AD4C-2F82-46E1-85D2-5B9086710893}">
      <dgm:prSet phldrT="[Text]" phldr="1"/>
      <dgm:spPr/>
      <dgm:t>
        <a:bodyPr/>
        <a:lstStyle/>
        <a:p>
          <a:endParaRPr lang="en-US" dirty="0"/>
        </a:p>
      </dgm:t>
    </dgm:pt>
    <dgm:pt modelId="{8E59019F-419C-4BBE-A0E0-95DBCB739EFD}" type="parTrans" cxnId="{FF585F44-73C3-40B2-8C12-CD81235628C4}">
      <dgm:prSet/>
      <dgm:spPr/>
      <dgm:t>
        <a:bodyPr/>
        <a:lstStyle/>
        <a:p>
          <a:endParaRPr lang="en-US"/>
        </a:p>
      </dgm:t>
    </dgm:pt>
    <dgm:pt modelId="{8E541110-C205-4EFA-99C4-D9A1A0D53EF0}" type="sibTrans" cxnId="{FF585F44-73C3-40B2-8C12-CD81235628C4}">
      <dgm:prSet/>
      <dgm:spPr/>
      <dgm:t>
        <a:bodyPr/>
        <a:lstStyle/>
        <a:p>
          <a:endParaRPr lang="en-US"/>
        </a:p>
      </dgm:t>
    </dgm:pt>
    <dgm:pt modelId="{BFA05079-9174-4F5F-9D3B-6A218F4ECA85}" type="pres">
      <dgm:prSet presAssocID="{09EC3D90-5FDF-4865-80C8-46A7F648D9F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9EA2C6-FF19-4719-91D7-0301BD3D0C28}" type="pres">
      <dgm:prSet presAssocID="{70EBE9AA-4FFA-4139-93CD-5A7A2EA72965}" presName="compNode" presStyleCnt="0"/>
      <dgm:spPr/>
    </dgm:pt>
    <dgm:pt modelId="{99A30719-365C-4956-9ABA-A625AA3D4D75}" type="pres">
      <dgm:prSet presAssocID="{70EBE9AA-4FFA-4139-93CD-5A7A2EA72965}" presName="noGeometry" presStyleCnt="0"/>
      <dgm:spPr/>
    </dgm:pt>
    <dgm:pt modelId="{B70E5969-4732-4D30-AA45-997EF972ED3B}" type="pres">
      <dgm:prSet presAssocID="{70EBE9AA-4FFA-4139-93CD-5A7A2EA72965}" presName="childTextVisible" presStyleLbl="bgAccFollowNode1" presStyleIdx="0" presStyleCnt="3" custScaleX="158238" custLinFactNeighborX="6710" custLinFactNeighborY="3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B7C76-4B1B-4E84-8309-182B68C318D7}" type="pres">
      <dgm:prSet presAssocID="{70EBE9AA-4FFA-4139-93CD-5A7A2EA72965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3BB308B0-6FB9-4F7B-A89A-A18826387333}" type="pres">
      <dgm:prSet presAssocID="{70EBE9AA-4FFA-4139-93CD-5A7A2EA72965}" presName="parentText" presStyleLbl="node1" presStyleIdx="0" presStyleCnt="3" custScaleX="369001" custScaleY="551330" custLinFactNeighborX="1440" custLinFactNeighborY="-107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756993-065D-42AE-886C-79A6F2E2DA94}" type="pres">
      <dgm:prSet presAssocID="{70EBE9AA-4FFA-4139-93CD-5A7A2EA72965}" presName="aSpace" presStyleCnt="0"/>
      <dgm:spPr/>
    </dgm:pt>
    <dgm:pt modelId="{4C04D837-04E8-4848-BEEC-20EF0DAD3451}" type="pres">
      <dgm:prSet presAssocID="{D69E5A85-0AF6-4919-954E-AD3878506A73}" presName="compNode" presStyleCnt="0"/>
      <dgm:spPr/>
    </dgm:pt>
    <dgm:pt modelId="{8CF0576B-F15F-4DCB-96B3-AD8B59CB70CE}" type="pres">
      <dgm:prSet presAssocID="{D69E5A85-0AF6-4919-954E-AD3878506A73}" presName="noGeometry" presStyleCnt="0"/>
      <dgm:spPr/>
    </dgm:pt>
    <dgm:pt modelId="{671FDE2D-7035-4897-A5D6-82FDBBF56383}" type="pres">
      <dgm:prSet presAssocID="{D69E5A85-0AF6-4919-954E-AD3878506A73}" presName="childTextVisible" presStyleLbl="bgAccFollowNode1" presStyleIdx="1" presStyleCnt="3" custScaleX="181908" custLinFactNeighborX="8830" custLinFactNeighborY="3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1D313-BE17-4870-8801-EF8FD36DE6ED}" type="pres">
      <dgm:prSet presAssocID="{D69E5A85-0AF6-4919-954E-AD3878506A73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B2ABD37E-8C60-4323-8619-19F6F9F6B711}" type="pres">
      <dgm:prSet presAssocID="{D69E5A85-0AF6-4919-954E-AD3878506A73}" presName="parentText" presStyleLbl="node1" presStyleIdx="1" presStyleCnt="3" custScaleX="373770" custScaleY="549207" custLinFactNeighborX="30385" custLinFactNeighborY="-140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056C8-9B1B-4BBD-98E3-C786395D8205}" type="pres">
      <dgm:prSet presAssocID="{D69E5A85-0AF6-4919-954E-AD3878506A73}" presName="aSpace" presStyleCnt="0"/>
      <dgm:spPr/>
    </dgm:pt>
    <dgm:pt modelId="{C11DE49D-CA47-40DC-A3AF-600FF2272E89}" type="pres">
      <dgm:prSet presAssocID="{8FB744A4-7293-4540-8699-C15E3DBE3197}" presName="compNode" presStyleCnt="0"/>
      <dgm:spPr/>
    </dgm:pt>
    <dgm:pt modelId="{97156EC3-F1BC-4D00-A861-248FE8407529}" type="pres">
      <dgm:prSet presAssocID="{8FB744A4-7293-4540-8699-C15E3DBE3197}" presName="noGeometry" presStyleCnt="0"/>
      <dgm:spPr/>
    </dgm:pt>
    <dgm:pt modelId="{61A56F41-7B48-4906-9556-57965B961897}" type="pres">
      <dgm:prSet presAssocID="{8FB744A4-7293-4540-8699-C15E3DBE3197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98587-9AEA-4B9F-90E4-042C642E4387}" type="pres">
      <dgm:prSet presAssocID="{8FB744A4-7293-4540-8699-C15E3DBE3197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0382FB27-6D5E-462F-915F-7FDB70FC5B6B}" type="pres">
      <dgm:prSet presAssocID="{8FB744A4-7293-4540-8699-C15E3DBE3197}" presName="parentText" presStyleLbl="node1" presStyleIdx="2" presStyleCnt="3" custScaleX="361315" custScaleY="551835" custLinFactNeighborX="10547" custLinFactNeighborY="16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8D54C5-66CB-4772-A531-79CE045336FB}" type="presOf" srcId="{DB50AD4C-2F82-46E1-85D2-5B9086710893}" destId="{28198587-9AEA-4B9F-90E4-042C642E4387}" srcOrd="1" destOrd="1" presId="urn:microsoft.com/office/officeart/2005/8/layout/hProcess6"/>
    <dgm:cxn modelId="{BE62BA2A-E777-48FB-A841-A2E6C660A71A}" type="presOf" srcId="{493913D2-C160-4A91-B6EB-6C4EB82DD085}" destId="{B70E5969-4732-4D30-AA45-997EF972ED3B}" srcOrd="0" destOrd="1" presId="urn:microsoft.com/office/officeart/2005/8/layout/hProcess6"/>
    <dgm:cxn modelId="{AA6A6EAC-E96F-4983-8048-7FCFD09D74D1}" type="presOf" srcId="{F4161623-91DD-4B2E-AD47-3EC090FF5A2E}" destId="{61A56F41-7B48-4906-9556-57965B961897}" srcOrd="0" destOrd="0" presId="urn:microsoft.com/office/officeart/2005/8/layout/hProcess6"/>
    <dgm:cxn modelId="{B0E97EAE-934E-405E-8A46-866A2AD2FA5A}" type="presOf" srcId="{DB50AD4C-2F82-46E1-85D2-5B9086710893}" destId="{61A56F41-7B48-4906-9556-57965B961897}" srcOrd="0" destOrd="1" presId="urn:microsoft.com/office/officeart/2005/8/layout/hProcess6"/>
    <dgm:cxn modelId="{EBAAB89B-5EC8-4999-B814-2E9937E7903E}" type="presOf" srcId="{93D5B442-3D2B-4104-85C5-CD53F32DD8E2}" destId="{671FDE2D-7035-4897-A5D6-82FDBBF56383}" srcOrd="0" destOrd="1" presId="urn:microsoft.com/office/officeart/2005/8/layout/hProcess6"/>
    <dgm:cxn modelId="{D51E37F1-65B5-40BC-B4A9-E921B97432BB}" srcId="{70EBE9AA-4FFA-4139-93CD-5A7A2EA72965}" destId="{493913D2-C160-4A91-B6EB-6C4EB82DD085}" srcOrd="1" destOrd="0" parTransId="{C8AB3A93-1529-4DC9-85BF-5554AB91772D}" sibTransId="{18187893-815E-4AB1-BE2D-1087D5E8794E}"/>
    <dgm:cxn modelId="{107B3FCB-A03E-468F-AAD8-74EB47B00B4D}" type="presOf" srcId="{D69E5A85-0AF6-4919-954E-AD3878506A73}" destId="{B2ABD37E-8C60-4323-8619-19F6F9F6B711}" srcOrd="0" destOrd="0" presId="urn:microsoft.com/office/officeart/2005/8/layout/hProcess6"/>
    <dgm:cxn modelId="{0F7B0B05-438B-40A6-B260-BB242D021F79}" type="presOf" srcId="{8FB744A4-7293-4540-8699-C15E3DBE3197}" destId="{0382FB27-6D5E-462F-915F-7FDB70FC5B6B}" srcOrd="0" destOrd="0" presId="urn:microsoft.com/office/officeart/2005/8/layout/hProcess6"/>
    <dgm:cxn modelId="{D6B8EAA6-F34B-4067-BDCC-6F5C194B6A7A}" type="presOf" srcId="{09EC3D90-5FDF-4865-80C8-46A7F648D9F4}" destId="{BFA05079-9174-4F5F-9D3B-6A218F4ECA85}" srcOrd="0" destOrd="0" presId="urn:microsoft.com/office/officeart/2005/8/layout/hProcess6"/>
    <dgm:cxn modelId="{8F4EB731-9CE7-4B11-8463-BB1B42DAA9EA}" type="presOf" srcId="{93D5B442-3D2B-4104-85C5-CD53F32DD8E2}" destId="{5181D313-BE17-4870-8801-EF8FD36DE6ED}" srcOrd="1" destOrd="1" presId="urn:microsoft.com/office/officeart/2005/8/layout/hProcess6"/>
    <dgm:cxn modelId="{57E3199D-9022-4E44-91E7-72C99840F08E}" type="presOf" srcId="{70EBE9AA-4FFA-4139-93CD-5A7A2EA72965}" destId="{3BB308B0-6FB9-4F7B-A89A-A18826387333}" srcOrd="0" destOrd="0" presId="urn:microsoft.com/office/officeart/2005/8/layout/hProcess6"/>
    <dgm:cxn modelId="{5F4401A6-A93E-4C61-89D0-B4C8EB7EAF47}" type="presOf" srcId="{7390D300-B992-4BA2-90A0-A1261A073B6C}" destId="{960B7C76-4B1B-4E84-8309-182B68C318D7}" srcOrd="1" destOrd="0" presId="urn:microsoft.com/office/officeart/2005/8/layout/hProcess6"/>
    <dgm:cxn modelId="{17C02B26-5FF2-4D12-8E5B-31EEAE7D9C4F}" srcId="{09EC3D90-5FDF-4865-80C8-46A7F648D9F4}" destId="{8FB744A4-7293-4540-8699-C15E3DBE3197}" srcOrd="2" destOrd="0" parTransId="{96664369-D248-484F-87DA-2611F9A3C951}" sibTransId="{5EE214E7-F2BE-4971-85BB-89846405A459}"/>
    <dgm:cxn modelId="{2CCD406E-FF23-4EE4-A6AA-052EF9B0FB3B}" type="presOf" srcId="{6C754119-7E53-4E25-B9EC-DDF161C5DBDD}" destId="{671FDE2D-7035-4897-A5D6-82FDBBF56383}" srcOrd="0" destOrd="0" presId="urn:microsoft.com/office/officeart/2005/8/layout/hProcess6"/>
    <dgm:cxn modelId="{4ED8D77D-BE4D-44EC-B733-8101F6E6E805}" type="presOf" srcId="{6C754119-7E53-4E25-B9EC-DDF161C5DBDD}" destId="{5181D313-BE17-4870-8801-EF8FD36DE6ED}" srcOrd="1" destOrd="0" presId="urn:microsoft.com/office/officeart/2005/8/layout/hProcess6"/>
    <dgm:cxn modelId="{522BB5B5-82F5-425F-A8C8-ED19742C2CD5}" srcId="{70EBE9AA-4FFA-4139-93CD-5A7A2EA72965}" destId="{7390D300-B992-4BA2-90A0-A1261A073B6C}" srcOrd="0" destOrd="0" parTransId="{0F3ADF8C-2ECE-42FE-9E42-586404124751}" sibTransId="{E25DF59D-D1D9-49D5-9B0E-142B90871D8C}"/>
    <dgm:cxn modelId="{40D85360-D5CC-40B1-96DD-6A3F5FE79ACC}" srcId="{D69E5A85-0AF6-4919-954E-AD3878506A73}" destId="{6C754119-7E53-4E25-B9EC-DDF161C5DBDD}" srcOrd="0" destOrd="0" parTransId="{9336858C-0D47-4099-9A9F-52C4803AFB0E}" sibTransId="{4BD81230-353D-4C05-98EE-65BD7D09D2A5}"/>
    <dgm:cxn modelId="{9DC04487-7506-43B8-A3AE-D8B1874A851A}" srcId="{09EC3D90-5FDF-4865-80C8-46A7F648D9F4}" destId="{D69E5A85-0AF6-4919-954E-AD3878506A73}" srcOrd="1" destOrd="0" parTransId="{CF68D9F0-A814-4820-A888-34E32C5AD2D3}" sibTransId="{236FBCBA-ADAC-4738-AB63-108A01485BE6}"/>
    <dgm:cxn modelId="{C3BAA7BE-AC90-46A6-AB42-3F4068B18284}" type="presOf" srcId="{493913D2-C160-4A91-B6EB-6C4EB82DD085}" destId="{960B7C76-4B1B-4E84-8309-182B68C318D7}" srcOrd="1" destOrd="1" presId="urn:microsoft.com/office/officeart/2005/8/layout/hProcess6"/>
    <dgm:cxn modelId="{D326B0C8-0DE0-45CB-8E1C-06BE362EC50E}" type="presOf" srcId="{7390D300-B992-4BA2-90A0-A1261A073B6C}" destId="{B70E5969-4732-4D30-AA45-997EF972ED3B}" srcOrd="0" destOrd="0" presId="urn:microsoft.com/office/officeart/2005/8/layout/hProcess6"/>
    <dgm:cxn modelId="{484A12E0-03CA-4AE5-97F1-7A2276DB289C}" srcId="{09EC3D90-5FDF-4865-80C8-46A7F648D9F4}" destId="{70EBE9AA-4FFA-4139-93CD-5A7A2EA72965}" srcOrd="0" destOrd="0" parTransId="{7A8AE252-EA32-4CD2-9DE0-6399BEE53F9F}" sibTransId="{1D44E52A-3B38-49BF-AA84-E2080E3419BA}"/>
    <dgm:cxn modelId="{99796349-799D-4F97-9DA0-A53E07A990E1}" type="presOf" srcId="{F4161623-91DD-4B2E-AD47-3EC090FF5A2E}" destId="{28198587-9AEA-4B9F-90E4-042C642E4387}" srcOrd="1" destOrd="0" presId="urn:microsoft.com/office/officeart/2005/8/layout/hProcess6"/>
    <dgm:cxn modelId="{FF585F44-73C3-40B2-8C12-CD81235628C4}" srcId="{8FB744A4-7293-4540-8699-C15E3DBE3197}" destId="{DB50AD4C-2F82-46E1-85D2-5B9086710893}" srcOrd="1" destOrd="0" parTransId="{8E59019F-419C-4BBE-A0E0-95DBCB739EFD}" sibTransId="{8E541110-C205-4EFA-99C4-D9A1A0D53EF0}"/>
    <dgm:cxn modelId="{DFE1DF26-0FDD-4636-86B4-EE020C08AF4F}" srcId="{D69E5A85-0AF6-4919-954E-AD3878506A73}" destId="{93D5B442-3D2B-4104-85C5-CD53F32DD8E2}" srcOrd="1" destOrd="0" parTransId="{7646B309-0E54-4CCB-A189-603FBE023F32}" sibTransId="{8F48CE1E-C432-44A8-ADAA-B617C16315B4}"/>
    <dgm:cxn modelId="{728C3B52-14AF-4645-B716-51213879EA43}" srcId="{8FB744A4-7293-4540-8699-C15E3DBE3197}" destId="{F4161623-91DD-4B2E-AD47-3EC090FF5A2E}" srcOrd="0" destOrd="0" parTransId="{A936D429-B1DD-4574-B1E9-AC58866D5E91}" sibTransId="{30042276-B3B6-4EE5-A314-98903C22D7FB}"/>
    <dgm:cxn modelId="{0ECA1673-0001-4623-8472-C232E460027C}" type="presParOf" srcId="{BFA05079-9174-4F5F-9D3B-6A218F4ECA85}" destId="{909EA2C6-FF19-4719-91D7-0301BD3D0C28}" srcOrd="0" destOrd="0" presId="urn:microsoft.com/office/officeart/2005/8/layout/hProcess6"/>
    <dgm:cxn modelId="{1B013818-B2F2-4825-92F7-04F3207F1B44}" type="presParOf" srcId="{909EA2C6-FF19-4719-91D7-0301BD3D0C28}" destId="{99A30719-365C-4956-9ABA-A625AA3D4D75}" srcOrd="0" destOrd="0" presId="urn:microsoft.com/office/officeart/2005/8/layout/hProcess6"/>
    <dgm:cxn modelId="{AD5968CA-5D3E-430B-BF33-FF5796A65999}" type="presParOf" srcId="{909EA2C6-FF19-4719-91D7-0301BD3D0C28}" destId="{B70E5969-4732-4D30-AA45-997EF972ED3B}" srcOrd="1" destOrd="0" presId="urn:microsoft.com/office/officeart/2005/8/layout/hProcess6"/>
    <dgm:cxn modelId="{745DD4DB-B332-482B-810D-A8103BF8E797}" type="presParOf" srcId="{909EA2C6-FF19-4719-91D7-0301BD3D0C28}" destId="{960B7C76-4B1B-4E84-8309-182B68C318D7}" srcOrd="2" destOrd="0" presId="urn:microsoft.com/office/officeart/2005/8/layout/hProcess6"/>
    <dgm:cxn modelId="{18618FF2-C472-4995-8836-0AE0728032FE}" type="presParOf" srcId="{909EA2C6-FF19-4719-91D7-0301BD3D0C28}" destId="{3BB308B0-6FB9-4F7B-A89A-A18826387333}" srcOrd="3" destOrd="0" presId="urn:microsoft.com/office/officeart/2005/8/layout/hProcess6"/>
    <dgm:cxn modelId="{A8122E3E-CF54-4B1B-A54B-63C687736D4B}" type="presParOf" srcId="{BFA05079-9174-4F5F-9D3B-6A218F4ECA85}" destId="{FC756993-065D-42AE-886C-79A6F2E2DA94}" srcOrd="1" destOrd="0" presId="urn:microsoft.com/office/officeart/2005/8/layout/hProcess6"/>
    <dgm:cxn modelId="{9DBB2C0F-0932-4620-8D6A-32B63141F8AD}" type="presParOf" srcId="{BFA05079-9174-4F5F-9D3B-6A218F4ECA85}" destId="{4C04D837-04E8-4848-BEEC-20EF0DAD3451}" srcOrd="2" destOrd="0" presId="urn:microsoft.com/office/officeart/2005/8/layout/hProcess6"/>
    <dgm:cxn modelId="{CFE5B950-4F1B-4684-BF96-FC6FE1E75AD7}" type="presParOf" srcId="{4C04D837-04E8-4848-BEEC-20EF0DAD3451}" destId="{8CF0576B-F15F-4DCB-96B3-AD8B59CB70CE}" srcOrd="0" destOrd="0" presId="urn:microsoft.com/office/officeart/2005/8/layout/hProcess6"/>
    <dgm:cxn modelId="{5E30FF61-10A7-49C8-A538-A6C71986418B}" type="presParOf" srcId="{4C04D837-04E8-4848-BEEC-20EF0DAD3451}" destId="{671FDE2D-7035-4897-A5D6-82FDBBF56383}" srcOrd="1" destOrd="0" presId="urn:microsoft.com/office/officeart/2005/8/layout/hProcess6"/>
    <dgm:cxn modelId="{C99F4D32-053B-4C40-8DFD-568F8D0AECB6}" type="presParOf" srcId="{4C04D837-04E8-4848-BEEC-20EF0DAD3451}" destId="{5181D313-BE17-4870-8801-EF8FD36DE6ED}" srcOrd="2" destOrd="0" presId="urn:microsoft.com/office/officeart/2005/8/layout/hProcess6"/>
    <dgm:cxn modelId="{155755E9-3F68-4F0B-A7C4-72BAB6E77DDF}" type="presParOf" srcId="{4C04D837-04E8-4848-BEEC-20EF0DAD3451}" destId="{B2ABD37E-8C60-4323-8619-19F6F9F6B711}" srcOrd="3" destOrd="0" presId="urn:microsoft.com/office/officeart/2005/8/layout/hProcess6"/>
    <dgm:cxn modelId="{F3353F32-44DE-484A-8C1B-A1B941CFFC12}" type="presParOf" srcId="{BFA05079-9174-4F5F-9D3B-6A218F4ECA85}" destId="{C02056C8-9B1B-4BBD-98E3-C786395D8205}" srcOrd="3" destOrd="0" presId="urn:microsoft.com/office/officeart/2005/8/layout/hProcess6"/>
    <dgm:cxn modelId="{9223EEC5-F413-4B25-BB01-97AFBE685ECB}" type="presParOf" srcId="{BFA05079-9174-4F5F-9D3B-6A218F4ECA85}" destId="{C11DE49D-CA47-40DC-A3AF-600FF2272E89}" srcOrd="4" destOrd="0" presId="urn:microsoft.com/office/officeart/2005/8/layout/hProcess6"/>
    <dgm:cxn modelId="{36140343-3EB7-4006-B7A4-FB6365AF6685}" type="presParOf" srcId="{C11DE49D-CA47-40DC-A3AF-600FF2272E89}" destId="{97156EC3-F1BC-4D00-A861-248FE8407529}" srcOrd="0" destOrd="0" presId="urn:microsoft.com/office/officeart/2005/8/layout/hProcess6"/>
    <dgm:cxn modelId="{0D48A3D3-3646-4330-BA37-84D47B17761E}" type="presParOf" srcId="{C11DE49D-CA47-40DC-A3AF-600FF2272E89}" destId="{61A56F41-7B48-4906-9556-57965B961897}" srcOrd="1" destOrd="0" presId="urn:microsoft.com/office/officeart/2005/8/layout/hProcess6"/>
    <dgm:cxn modelId="{950BB196-48CE-4EE2-B5FB-7A18EC6755C1}" type="presParOf" srcId="{C11DE49D-CA47-40DC-A3AF-600FF2272E89}" destId="{28198587-9AEA-4B9F-90E4-042C642E4387}" srcOrd="2" destOrd="0" presId="urn:microsoft.com/office/officeart/2005/8/layout/hProcess6"/>
    <dgm:cxn modelId="{72023F9D-5883-40B8-9038-5AFB77EE6524}" type="presParOf" srcId="{C11DE49D-CA47-40DC-A3AF-600FF2272E89}" destId="{0382FB27-6D5E-462F-915F-7FDB70FC5B6B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E5969-4732-4D30-AA45-997EF972ED3B}">
      <dsp:nvSpPr>
        <dsp:cNvPr id="0" name=""/>
        <dsp:cNvSpPr/>
      </dsp:nvSpPr>
      <dsp:spPr>
        <a:xfrm>
          <a:off x="874438" y="1756792"/>
          <a:ext cx="1976244" cy="10917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>
            <a:solidFill>
              <a:schemeClr val="tx1"/>
            </a:solidFill>
          </a:endParaRPr>
        </a:p>
      </dsp:txBody>
      <dsp:txXfrm>
        <a:off x="1368499" y="1920547"/>
        <a:ext cx="1100088" cy="764191"/>
      </dsp:txXfrm>
    </dsp:sp>
    <dsp:sp modelId="{3BB308B0-6FB9-4F7B-A89A-A18826387333}">
      <dsp:nvSpPr>
        <dsp:cNvPr id="0" name=""/>
        <dsp:cNvSpPr/>
      </dsp:nvSpPr>
      <dsp:spPr>
        <a:xfrm>
          <a:off x="11178" y="402226"/>
          <a:ext cx="2304237" cy="3586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</a:rPr>
            <a:t>Recruitment of international students</a:t>
          </a:r>
          <a:endParaRPr lang="en-US" sz="2000" b="1" kern="1200" dirty="0">
            <a:solidFill>
              <a:srgbClr val="FFFF00"/>
            </a:solidFill>
          </a:endParaRPr>
        </a:p>
      </dsp:txBody>
      <dsp:txXfrm>
        <a:off x="348626" y="927503"/>
        <a:ext cx="1629341" cy="2536260"/>
      </dsp:txXfrm>
    </dsp:sp>
    <dsp:sp modelId="{671FDE2D-7035-4897-A5D6-82FDBBF56383}">
      <dsp:nvSpPr>
        <dsp:cNvPr id="0" name=""/>
        <dsp:cNvSpPr/>
      </dsp:nvSpPr>
      <dsp:spPr>
        <a:xfrm>
          <a:off x="3610747" y="1756792"/>
          <a:ext cx="2271860" cy="10917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/>
        </a:p>
      </dsp:txBody>
      <dsp:txXfrm>
        <a:off x="4178712" y="1920547"/>
        <a:ext cx="1321800" cy="764191"/>
      </dsp:txXfrm>
    </dsp:sp>
    <dsp:sp modelId="{B2ABD37E-8C60-4323-8619-19F6F9F6B711}">
      <dsp:nvSpPr>
        <dsp:cNvPr id="0" name=""/>
        <dsp:cNvSpPr/>
      </dsp:nvSpPr>
      <dsp:spPr>
        <a:xfrm>
          <a:off x="3034677" y="532656"/>
          <a:ext cx="2334018" cy="3429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FFFF00"/>
              </a:solidFill>
            </a:rPr>
            <a:t>Internationalisation</a:t>
          </a:r>
          <a:r>
            <a:rPr lang="en-US" sz="2000" b="1" kern="1200" dirty="0" smtClean="0">
              <a:solidFill>
                <a:srgbClr val="FFFF00"/>
              </a:solidFill>
            </a:rPr>
            <a:t> of the curriculum </a:t>
          </a:r>
          <a:endParaRPr lang="en-US" sz="2000" b="1" kern="1200" dirty="0">
            <a:solidFill>
              <a:srgbClr val="FFFF00"/>
            </a:solidFill>
          </a:endParaRPr>
        </a:p>
      </dsp:txBody>
      <dsp:txXfrm>
        <a:off x="3376486" y="1034900"/>
        <a:ext cx="1650400" cy="2425051"/>
      </dsp:txXfrm>
    </dsp:sp>
    <dsp:sp modelId="{61A56F41-7B48-4906-9556-57965B961897}">
      <dsp:nvSpPr>
        <dsp:cNvPr id="0" name=""/>
        <dsp:cNvSpPr/>
      </dsp:nvSpPr>
      <dsp:spPr>
        <a:xfrm>
          <a:off x="6978507" y="1717130"/>
          <a:ext cx="1248906" cy="10917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/>
        </a:p>
      </dsp:txBody>
      <dsp:txXfrm>
        <a:off x="7290733" y="1880885"/>
        <a:ext cx="608841" cy="764191"/>
      </dsp:txXfrm>
    </dsp:sp>
    <dsp:sp modelId="{0382FB27-6D5E-462F-915F-7FDB70FC5B6B}">
      <dsp:nvSpPr>
        <dsp:cNvPr id="0" name=""/>
        <dsp:cNvSpPr/>
      </dsp:nvSpPr>
      <dsp:spPr>
        <a:xfrm>
          <a:off x="5916247" y="550291"/>
          <a:ext cx="2256242" cy="34459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FFFF00"/>
              </a:solidFill>
            </a:rPr>
            <a:t>Internationalisation</a:t>
          </a:r>
          <a:r>
            <a:rPr lang="en-US" sz="2000" b="1" kern="1200" dirty="0" smtClean="0">
              <a:solidFill>
                <a:srgbClr val="FFFF00"/>
              </a:solidFill>
            </a:rPr>
            <a:t> of faculty members</a:t>
          </a:r>
          <a:endParaRPr lang="en-US" sz="2000" b="1" kern="1200" dirty="0">
            <a:solidFill>
              <a:srgbClr val="FFFF00"/>
            </a:solidFill>
          </a:endParaRPr>
        </a:p>
      </dsp:txBody>
      <dsp:txXfrm>
        <a:off x="6246666" y="1054939"/>
        <a:ext cx="1595404" cy="2436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E5969-4732-4D30-AA45-997EF972ED3B}">
      <dsp:nvSpPr>
        <dsp:cNvPr id="0" name=""/>
        <dsp:cNvSpPr/>
      </dsp:nvSpPr>
      <dsp:spPr>
        <a:xfrm>
          <a:off x="874438" y="1756792"/>
          <a:ext cx="1976244" cy="10917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solidFill>
              <a:schemeClr val="tx1"/>
            </a:solidFill>
          </a:endParaRPr>
        </a:p>
      </dsp:txBody>
      <dsp:txXfrm>
        <a:off x="1368499" y="1920547"/>
        <a:ext cx="1100088" cy="764191"/>
      </dsp:txXfrm>
    </dsp:sp>
    <dsp:sp modelId="{3BB308B0-6FB9-4F7B-A89A-A18826387333}">
      <dsp:nvSpPr>
        <dsp:cNvPr id="0" name=""/>
        <dsp:cNvSpPr/>
      </dsp:nvSpPr>
      <dsp:spPr>
        <a:xfrm>
          <a:off x="11178" y="402226"/>
          <a:ext cx="2304237" cy="3586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</a:rPr>
            <a:t>Recruitment of international students</a:t>
          </a:r>
          <a:endParaRPr lang="en-US" sz="2000" b="1" kern="1200" dirty="0">
            <a:solidFill>
              <a:srgbClr val="FFFF00"/>
            </a:solidFill>
          </a:endParaRPr>
        </a:p>
      </dsp:txBody>
      <dsp:txXfrm>
        <a:off x="348626" y="927503"/>
        <a:ext cx="1629341" cy="2536260"/>
      </dsp:txXfrm>
    </dsp:sp>
    <dsp:sp modelId="{671FDE2D-7035-4897-A5D6-82FDBBF56383}">
      <dsp:nvSpPr>
        <dsp:cNvPr id="0" name=""/>
        <dsp:cNvSpPr/>
      </dsp:nvSpPr>
      <dsp:spPr>
        <a:xfrm>
          <a:off x="3610747" y="1756792"/>
          <a:ext cx="2271860" cy="10917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</dsp:txBody>
      <dsp:txXfrm>
        <a:off x="4178712" y="1920547"/>
        <a:ext cx="1321800" cy="764191"/>
      </dsp:txXfrm>
    </dsp:sp>
    <dsp:sp modelId="{B2ABD37E-8C60-4323-8619-19F6F9F6B711}">
      <dsp:nvSpPr>
        <dsp:cNvPr id="0" name=""/>
        <dsp:cNvSpPr/>
      </dsp:nvSpPr>
      <dsp:spPr>
        <a:xfrm>
          <a:off x="3034677" y="532656"/>
          <a:ext cx="2334018" cy="3429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FFFF00"/>
              </a:solidFill>
            </a:rPr>
            <a:t>Internationalisation</a:t>
          </a:r>
          <a:r>
            <a:rPr lang="en-US" sz="2000" b="1" kern="1200" dirty="0" smtClean="0">
              <a:solidFill>
                <a:srgbClr val="FFFF00"/>
              </a:solidFill>
            </a:rPr>
            <a:t> of the curriculum </a:t>
          </a:r>
          <a:endParaRPr lang="en-US" sz="2000" b="1" kern="1200" dirty="0">
            <a:solidFill>
              <a:srgbClr val="FFFF00"/>
            </a:solidFill>
          </a:endParaRPr>
        </a:p>
      </dsp:txBody>
      <dsp:txXfrm>
        <a:off x="3376486" y="1034900"/>
        <a:ext cx="1650400" cy="2425051"/>
      </dsp:txXfrm>
    </dsp:sp>
    <dsp:sp modelId="{61A56F41-7B48-4906-9556-57965B961897}">
      <dsp:nvSpPr>
        <dsp:cNvPr id="0" name=""/>
        <dsp:cNvSpPr/>
      </dsp:nvSpPr>
      <dsp:spPr>
        <a:xfrm>
          <a:off x="6978507" y="1717130"/>
          <a:ext cx="1248906" cy="10917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</dsp:txBody>
      <dsp:txXfrm>
        <a:off x="7290733" y="1880885"/>
        <a:ext cx="608841" cy="764191"/>
      </dsp:txXfrm>
    </dsp:sp>
    <dsp:sp modelId="{0382FB27-6D5E-462F-915F-7FDB70FC5B6B}">
      <dsp:nvSpPr>
        <dsp:cNvPr id="0" name=""/>
        <dsp:cNvSpPr/>
      </dsp:nvSpPr>
      <dsp:spPr>
        <a:xfrm>
          <a:off x="5916247" y="550291"/>
          <a:ext cx="2256242" cy="34459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FFFF00"/>
              </a:solidFill>
            </a:rPr>
            <a:t>Internationalisation</a:t>
          </a:r>
          <a:r>
            <a:rPr lang="en-US" sz="2000" b="1" kern="1200" dirty="0" smtClean="0">
              <a:solidFill>
                <a:srgbClr val="FFFF00"/>
              </a:solidFill>
            </a:rPr>
            <a:t> of faculty members</a:t>
          </a:r>
          <a:endParaRPr lang="en-US" sz="2000" b="1" kern="1200" dirty="0">
            <a:solidFill>
              <a:srgbClr val="FFFF00"/>
            </a:solidFill>
          </a:endParaRPr>
        </a:p>
      </dsp:txBody>
      <dsp:txXfrm>
        <a:off x="6246666" y="1054939"/>
        <a:ext cx="1595404" cy="2436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E5969-4732-4D30-AA45-997EF972ED3B}">
      <dsp:nvSpPr>
        <dsp:cNvPr id="0" name=""/>
        <dsp:cNvSpPr/>
      </dsp:nvSpPr>
      <dsp:spPr>
        <a:xfrm>
          <a:off x="874438" y="1756792"/>
          <a:ext cx="1976244" cy="10917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</dsp:txBody>
      <dsp:txXfrm>
        <a:off x="1368499" y="1920547"/>
        <a:ext cx="1100088" cy="764191"/>
      </dsp:txXfrm>
    </dsp:sp>
    <dsp:sp modelId="{3BB308B0-6FB9-4F7B-A89A-A18826387333}">
      <dsp:nvSpPr>
        <dsp:cNvPr id="0" name=""/>
        <dsp:cNvSpPr/>
      </dsp:nvSpPr>
      <dsp:spPr>
        <a:xfrm>
          <a:off x="11178" y="474235"/>
          <a:ext cx="2304237" cy="3442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</a:rPr>
            <a:t>Recruitment of international students</a:t>
          </a:r>
          <a:endParaRPr lang="en-US" sz="2000" b="1" kern="1200" dirty="0">
            <a:solidFill>
              <a:srgbClr val="FFFF00"/>
            </a:solidFill>
          </a:endParaRPr>
        </a:p>
      </dsp:txBody>
      <dsp:txXfrm>
        <a:off x="348626" y="978421"/>
        <a:ext cx="1629341" cy="2434424"/>
      </dsp:txXfrm>
    </dsp:sp>
    <dsp:sp modelId="{671FDE2D-7035-4897-A5D6-82FDBBF56383}">
      <dsp:nvSpPr>
        <dsp:cNvPr id="0" name=""/>
        <dsp:cNvSpPr/>
      </dsp:nvSpPr>
      <dsp:spPr>
        <a:xfrm>
          <a:off x="3610747" y="1756792"/>
          <a:ext cx="2271860" cy="10917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</dsp:txBody>
      <dsp:txXfrm>
        <a:off x="4178712" y="1920547"/>
        <a:ext cx="1321800" cy="764191"/>
      </dsp:txXfrm>
    </dsp:sp>
    <dsp:sp modelId="{B2ABD37E-8C60-4323-8619-19F6F9F6B711}">
      <dsp:nvSpPr>
        <dsp:cNvPr id="0" name=""/>
        <dsp:cNvSpPr/>
      </dsp:nvSpPr>
      <dsp:spPr>
        <a:xfrm>
          <a:off x="3034677" y="460650"/>
          <a:ext cx="2334018" cy="3429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FFFF00"/>
              </a:solidFill>
            </a:rPr>
            <a:t>Internationalisation</a:t>
          </a:r>
          <a:r>
            <a:rPr lang="en-US" sz="2000" b="1" kern="1200" dirty="0" smtClean="0">
              <a:solidFill>
                <a:srgbClr val="FFFF00"/>
              </a:solidFill>
            </a:rPr>
            <a:t> of the curriculum </a:t>
          </a:r>
          <a:endParaRPr lang="en-US" sz="2000" b="1" kern="1200" dirty="0">
            <a:solidFill>
              <a:srgbClr val="FFFF00"/>
            </a:solidFill>
          </a:endParaRPr>
        </a:p>
      </dsp:txBody>
      <dsp:txXfrm>
        <a:off x="3376486" y="962894"/>
        <a:ext cx="1650400" cy="2425051"/>
      </dsp:txXfrm>
    </dsp:sp>
    <dsp:sp modelId="{61A56F41-7B48-4906-9556-57965B961897}">
      <dsp:nvSpPr>
        <dsp:cNvPr id="0" name=""/>
        <dsp:cNvSpPr/>
      </dsp:nvSpPr>
      <dsp:spPr>
        <a:xfrm>
          <a:off x="6978507" y="1717130"/>
          <a:ext cx="1248906" cy="10917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</dsp:txBody>
      <dsp:txXfrm>
        <a:off x="7290733" y="1880885"/>
        <a:ext cx="608841" cy="764191"/>
      </dsp:txXfrm>
    </dsp:sp>
    <dsp:sp modelId="{0382FB27-6D5E-462F-915F-7FDB70FC5B6B}">
      <dsp:nvSpPr>
        <dsp:cNvPr id="0" name=""/>
        <dsp:cNvSpPr/>
      </dsp:nvSpPr>
      <dsp:spPr>
        <a:xfrm>
          <a:off x="5916247" y="550291"/>
          <a:ext cx="2256242" cy="34459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FFFF00"/>
              </a:solidFill>
            </a:rPr>
            <a:t>Internationalisation</a:t>
          </a:r>
          <a:r>
            <a:rPr lang="en-US" sz="2000" b="1" kern="1200" dirty="0" smtClean="0">
              <a:solidFill>
                <a:srgbClr val="FFFF00"/>
              </a:solidFill>
            </a:rPr>
            <a:t> of faculty members</a:t>
          </a:r>
          <a:endParaRPr lang="en-US" sz="2000" b="1" kern="1200" dirty="0">
            <a:solidFill>
              <a:srgbClr val="FFFF00"/>
            </a:solidFill>
          </a:endParaRPr>
        </a:p>
      </dsp:txBody>
      <dsp:txXfrm>
        <a:off x="6246666" y="1054939"/>
        <a:ext cx="1595404" cy="2436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71ABB-927A-471A-9BF8-49E967A140D9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3EE7D-F0A8-4C55-B923-B10AA954E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5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6A576-C0E0-43AD-9154-8775E6B7B669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2864C-8CE8-4D19-B811-692BD0527C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89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 to CSHE and all colleagues for this opportunity to do this research, and to respondents and colleagues at Nagoya and other universities who have shared their ideas with 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2864C-8CE8-4D19-B811-692BD0527CA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deep does this go?</a:t>
            </a:r>
          </a:p>
          <a:p>
            <a:endParaRPr lang="en-US" dirty="0" smtClean="0"/>
          </a:p>
          <a:p>
            <a:r>
              <a:rPr lang="en-US" dirty="0" smtClean="0"/>
              <a:t>How much has really changed? One respondent said that because the profs feel there is a lack of subject knowledge among some IS, they need to cram even more content into the course to make up for the deficit – a whole program’s content delivered within one year. This may apply to Japanese </a:t>
            </a:r>
            <a:r>
              <a:rPr lang="en-US" dirty="0" err="1" smtClean="0"/>
              <a:t>lang</a:t>
            </a:r>
            <a:r>
              <a:rPr lang="en-US" dirty="0" smtClean="0"/>
              <a:t> courses also.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2864C-8CE8-4D19-B811-692BD0527CA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2864C-8CE8-4D19-B811-692BD0527CA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we see any reference to changing the curriculum here? Quite a lot on recruitment and provision of services</a:t>
            </a:r>
          </a:p>
          <a:p>
            <a:endParaRPr lang="en-US" dirty="0" smtClean="0"/>
          </a:p>
          <a:p>
            <a:r>
              <a:rPr lang="en-US" dirty="0" smtClean="0"/>
              <a:t>“increased convenience” – what does this mean?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2864C-8CE8-4D19-B811-692BD0527CA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foreign faculty members appointed  on the same terms as native professors? Legal?</a:t>
            </a:r>
          </a:p>
          <a:p>
            <a:endParaRPr lang="en-US" dirty="0" smtClean="0"/>
          </a:p>
          <a:p>
            <a:r>
              <a:rPr lang="en-US" dirty="0" smtClean="0"/>
              <a:t>Given equal status? Discrimination laws applied – but yes, there may be problems, in UK also (PBS example) who will not adapt their teaching style, even though they are in another context.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2864C-8CE8-4D19-B811-692BD0527CA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2864C-8CE8-4D19-B811-692BD0527CA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2864C-8CE8-4D19-B811-692BD0527CA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2864C-8CE8-4D19-B811-692BD0527CA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where most of the Anglophone lit is focused – is it different in Japanese literature?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2864C-8CE8-4D19-B811-692BD0527CA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Avoid the deficit model – but this may be a stage in the development of awareness. New faculty members tend to start from this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ABE98-837B-43B7-B8B9-1E4019F178B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my view of the stages of </a:t>
            </a:r>
            <a:r>
              <a:rPr lang="en-US" dirty="0" err="1" smtClean="0"/>
              <a:t>internationalisation</a:t>
            </a:r>
            <a:r>
              <a:rPr lang="en-US" dirty="0" smtClean="0"/>
              <a:t>. For the process to go deeper  and be truly successful, it needs to be about radical change within universities – as we all know, this is not easy to achieve.</a:t>
            </a:r>
          </a:p>
          <a:p>
            <a:endParaRPr lang="en-US" dirty="0" smtClean="0"/>
          </a:p>
          <a:p>
            <a:r>
              <a:rPr lang="en-US" dirty="0" smtClean="0"/>
              <a:t>Knight and De Wit (1995)  give stages in an iterative circle of processes as </a:t>
            </a:r>
          </a:p>
          <a:p>
            <a:endParaRPr lang="en-US" dirty="0" smtClean="0"/>
          </a:p>
          <a:p>
            <a:r>
              <a:rPr lang="en-US" dirty="0" smtClean="0"/>
              <a:t>Awareness</a:t>
            </a:r>
          </a:p>
          <a:p>
            <a:r>
              <a:rPr lang="en-US" dirty="0" smtClean="0"/>
              <a:t>Commitment</a:t>
            </a:r>
          </a:p>
          <a:p>
            <a:r>
              <a:rPr lang="en-US" dirty="0" smtClean="0"/>
              <a:t>Planning</a:t>
            </a:r>
          </a:p>
          <a:p>
            <a:r>
              <a:rPr lang="en-US" dirty="0" err="1" smtClean="0"/>
              <a:t>Operationalisation</a:t>
            </a:r>
            <a:endParaRPr lang="en-US" dirty="0" smtClean="0"/>
          </a:p>
          <a:p>
            <a:r>
              <a:rPr lang="en-US" dirty="0" smtClean="0"/>
              <a:t>Review</a:t>
            </a:r>
          </a:p>
          <a:p>
            <a:r>
              <a:rPr lang="en-US" dirty="0" smtClean="0"/>
              <a:t>Reinforcement</a:t>
            </a:r>
          </a:p>
          <a:p>
            <a:endParaRPr lang="en-US" dirty="0" smtClean="0"/>
          </a:p>
          <a:p>
            <a:r>
              <a:rPr lang="en-US" dirty="0" smtClean="0"/>
              <a:t>All within a ”supportive culture to integrate </a:t>
            </a:r>
            <a:r>
              <a:rPr lang="en-US" dirty="0" err="1" smtClean="0"/>
              <a:t>internationalisation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2864C-8CE8-4D19-B811-692BD0527CA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shows the different situation of the two countries. Despite being a country with a larger population, Japan does not attract so many IS – why?</a:t>
            </a:r>
          </a:p>
          <a:p>
            <a:endParaRPr lang="en-US" dirty="0" smtClean="0"/>
          </a:p>
          <a:p>
            <a:r>
              <a:rPr lang="en-US" dirty="0" smtClean="0"/>
              <a:t>Regional</a:t>
            </a:r>
          </a:p>
          <a:p>
            <a:r>
              <a:rPr lang="en-US" dirty="0" smtClean="0"/>
              <a:t>Historical</a:t>
            </a:r>
          </a:p>
          <a:p>
            <a:r>
              <a:rPr lang="en-US" dirty="0" smtClean="0"/>
              <a:t>Geographical</a:t>
            </a:r>
          </a:p>
          <a:p>
            <a:r>
              <a:rPr lang="en-US" dirty="0" smtClean="0"/>
              <a:t>Political 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2864C-8CE8-4D19-B811-692BD0527CA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Comment on multicultural society – students may come from e.g. India to a city where relatives or known family friends or contacts live.</a:t>
            </a:r>
          </a:p>
          <a:p>
            <a:endParaRPr lang="en-US" dirty="0" smtClean="0"/>
          </a:p>
          <a:p>
            <a:r>
              <a:rPr lang="en-US" dirty="0" smtClean="0"/>
              <a:t>Also, the </a:t>
            </a:r>
            <a:r>
              <a:rPr lang="en-US" dirty="0" err="1" smtClean="0"/>
              <a:t>marketisation</a:t>
            </a:r>
            <a:r>
              <a:rPr lang="en-US" dirty="0" smtClean="0"/>
              <a:t> of UK universities is clear – </a:t>
            </a:r>
            <a:r>
              <a:rPr lang="en-US" dirty="0" err="1" smtClean="0"/>
              <a:t>webpages</a:t>
            </a:r>
            <a:r>
              <a:rPr lang="en-US" dirty="0" smtClean="0"/>
              <a:t>, marketing departments.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2864C-8CE8-4D19-B811-692BD0527CA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Japan and Canada  and New Zealand are viewed as evolving destinations ( 2007).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Evolving in the shadow of their more visible </a:t>
            </a:r>
            <a:r>
              <a:rPr lang="en-US" dirty="0" err="1" smtClean="0"/>
              <a:t>neighbours</a:t>
            </a:r>
            <a:r>
              <a:rPr lang="en-US" dirty="0" smtClean="0"/>
              <a:t> – China, USA and Australia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2864C-8CE8-4D19-B811-692BD0527CA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Scholarships to attract students to the many universities. No cost-benefit analysis as yet? Do HEIs have to justify the expense?</a:t>
            </a:r>
          </a:p>
          <a:p>
            <a:endParaRPr lang="en-US" dirty="0" smtClean="0"/>
          </a:p>
          <a:p>
            <a:r>
              <a:rPr lang="en-US" dirty="0" smtClean="0"/>
              <a:t>One respondent pointed out – the actual number of Japanese students going to the USA looks to have decrease din terms of % but the actual number is still the same.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2864C-8CE8-4D19-B811-692BD0527CA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 Wit last year at HEA conference stressed many things which are </a:t>
            </a:r>
            <a:r>
              <a:rPr lang="en-US" u="sng" dirty="0" smtClean="0"/>
              <a:t> not</a:t>
            </a:r>
            <a:r>
              <a:rPr lang="en-US" dirty="0" smtClean="0"/>
              <a:t> </a:t>
            </a:r>
            <a:r>
              <a:rPr lang="en-US" dirty="0" err="1" smtClean="0"/>
              <a:t>internationalisation</a:t>
            </a:r>
            <a:r>
              <a:rPr lang="en-US" dirty="0" smtClean="0"/>
              <a:t> – quiet severe.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2864C-8CE8-4D19-B811-692BD0527CA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B9963-8E34-4266-9784-B7CD2DD0271B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Tricia Coverdale-Jones LLAS July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D59-7DCE-4427-B1FB-BE8D4EB99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388A-CEB6-4FA6-948E-38FC8430A73E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Tricia Coverdale-Jones LLAS July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D59-7DCE-4427-B1FB-BE8D4EB99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53EC-0899-4D3A-90D3-DC39226F9E31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Tricia Coverdale-Jones LLAS July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D59-7DCE-4427-B1FB-BE8D4EB99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0998-FA19-4CA1-876B-EF2982187B56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Tricia Coverdale-Jones LLAS July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D59-7DCE-4427-B1FB-BE8D4EB99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ACA5-77AC-493E-8AA7-979891413185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Tricia Coverdale-Jones LLAS July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D59-7DCE-4427-B1FB-BE8D4EB99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B8BA-DE09-40D1-B7EA-EC9295F8382B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Tricia Coverdale-Jones LLAS July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D59-7DCE-4427-B1FB-BE8D4EB99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2039-EF24-4FB0-853B-8BC537ED77CC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Tricia Coverdale-Jones LLAS July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D59-7DCE-4427-B1FB-BE8D4EB99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C3A6-7743-4D2E-997C-6277827A8124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Tricia Coverdale-Jones LLAS 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D59-7DCE-4427-B1FB-BE8D4EB99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7683-778D-475F-BF5B-F7B50418A3ED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Tricia Coverdale-Jones LLAS July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D59-7DCE-4427-B1FB-BE8D4EB99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EAEA-1468-472B-AB34-72D290A4ED75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Tricia Coverdale-Jones LLAS July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D59-7DCE-4427-B1FB-BE8D4EB99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2C89-C8F9-4596-A8A4-BA6B84FD775B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Tricia Coverdale-Jones LLAS July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D59-7DCE-4427-B1FB-BE8D4EB99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098E7-477F-41E1-8282-8AD0EF964C0B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Tricia Coverdale-Jones LLAS July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50D59-7DCE-4427-B1FB-BE8D4EB99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icia.coverdale-jones@port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goya-u.ac.jp/en/international/edu-act/g3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.emb-japan.go.jp/en/study/mext_postgrad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.ac.uk/departments/studentsupport/international/filestodownload/filetodownload,114059,en.pdf" TargetMode="External"/><Relationship Id="rId2" Type="http://schemas.openxmlformats.org/officeDocument/2006/relationships/hyperlink" Target="http://www.port.ac.uk/departments/academic/sbs/staff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lobalhighered.wordpress.com/2008/09/17/china-from-%E2%80%98emerging-contender%E2%80%99-to-%E2%80%98serious-player%E2%80%99-in-cross-border-student-mobility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um.port.ac.uk/slas/pastconferenceproceedings/TransnationalDialoguesInHE2010/files/ppt_RyanJ.pdf" TargetMode="External"/><Relationship Id="rId5" Type="http://schemas.openxmlformats.org/officeDocument/2006/relationships/hyperlink" Target="http://www.iie.org/en/research-and-publications/~/media/Files/Services/ProjectAtlas/Project-Atlas-Trends-and-Global-Data-2011.ashx" TargetMode="External"/><Relationship Id="rId4" Type="http://schemas.openxmlformats.org/officeDocument/2006/relationships/hyperlink" Target="http://www.oecd.org/document/2/0,3746,en_2649_39263238_48634114_1_1_1_1,00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nesdoc.unesco.org/images/0018/001894/189433e.pdf" TargetMode="External"/><Relationship Id="rId2" Type="http://schemas.openxmlformats.org/officeDocument/2006/relationships/hyperlink" Target="http://www.ukcisa.org.uk/about/statistics_he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pringerlink.com/content/1571-0378/" TargetMode="External"/><Relationship Id="rId4" Type="http://schemas.openxmlformats.org/officeDocument/2006/relationships/hyperlink" Target="http://www.wes.org/educators/pdf/StudentMobility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s.org/educators/pdf/StudentMobility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cademy.ac.uk/teaching-international-student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e.org/en/Services/Project-Atlas/United-Kingd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Internationalisation</a:t>
            </a:r>
            <a:r>
              <a:rPr lang="en-US" b="1" dirty="0" smtClean="0">
                <a:solidFill>
                  <a:srgbClr val="FF0000"/>
                </a:solidFill>
              </a:rPr>
              <a:t> in Japan – what can we learn from different approaches?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224736" cy="158417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Tricia Coverdale-Jones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University of Portsmouth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CSHE Nagoya University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tricia.coverdale-jones@port.ac.uk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D59-7DCE-4427-B1FB-BE8D4EB9964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Tricia Coverdale-Jones LLAS July 2012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9337-0CFA-4575-927B-259F7FB8F323}" type="datetime1">
              <a:rPr lang="en-US" smtClean="0"/>
              <a:pPr/>
              <a:t>9/18/2012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internationalisation of HE develop?</a:t>
            </a:r>
            <a:b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“rankings” for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internationalisation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This also supports the idea of developmental stages in HE internationalisation.</a:t>
            </a:r>
          </a:p>
          <a:p>
            <a:r>
              <a:rPr lang="en-GB" dirty="0" smtClean="0"/>
              <a:t>“</a:t>
            </a:r>
            <a:r>
              <a:rPr lang="en-GB" dirty="0"/>
              <a:t>major players</a:t>
            </a:r>
            <a:r>
              <a:rPr lang="en-GB" dirty="0" smtClean="0"/>
              <a:t>” – USA, UK, Australia</a:t>
            </a:r>
          </a:p>
          <a:p>
            <a:r>
              <a:rPr lang="en-US" dirty="0"/>
              <a:t>“middle-ranking” </a:t>
            </a:r>
            <a:r>
              <a:rPr lang="en-US" dirty="0" smtClean="0"/>
              <a:t> - Germany, France, </a:t>
            </a:r>
          </a:p>
          <a:p>
            <a:r>
              <a:rPr lang="en-US" dirty="0"/>
              <a:t>“evolving destinations” </a:t>
            </a:r>
            <a:r>
              <a:rPr lang="en-US" dirty="0" smtClean="0"/>
              <a:t>– Japan, Canada, Malaysia, China, </a:t>
            </a:r>
          </a:p>
          <a:p>
            <a:pPr lvl="1"/>
            <a:r>
              <a:rPr lang="en-GB" dirty="0" smtClean="0"/>
              <a:t>(</a:t>
            </a:r>
            <a:r>
              <a:rPr lang="en-GB" dirty="0" err="1" smtClean="0"/>
              <a:t>Verbik</a:t>
            </a:r>
            <a:r>
              <a:rPr lang="en-GB" dirty="0" smtClean="0"/>
              <a:t> &amp; </a:t>
            </a:r>
            <a:r>
              <a:rPr lang="en-GB" dirty="0" err="1" smtClean="0"/>
              <a:t>Lasanowski</a:t>
            </a:r>
            <a:r>
              <a:rPr lang="en-GB" dirty="0" smtClean="0"/>
              <a:t>, 2007) </a:t>
            </a:r>
          </a:p>
          <a:p>
            <a:pPr lvl="1"/>
            <a:r>
              <a:rPr lang="en-GB" dirty="0" smtClean="0"/>
              <a:t>China may now be seen as an “emerging contender” with recent sharp rise in IS numbers (</a:t>
            </a:r>
            <a:r>
              <a:rPr lang="en-GB" dirty="0" err="1" smtClean="0"/>
              <a:t>GlobalHigherEd</a:t>
            </a:r>
            <a:r>
              <a:rPr lang="en-GB" dirty="0" smtClean="0"/>
              <a:t>, 2008).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D59-7DCE-4427-B1FB-BE8D4EB9964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Tricia Coverdale-Jones LLAS July 2012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A227-9D1F-4346-BF69-ADBA20952B9A}" type="datetime1">
              <a:rPr lang="en-US" smtClean="0"/>
              <a:pPr/>
              <a:t>9/18/2012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role in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internationalisation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Global 30 project – nationally sponsored</a:t>
            </a:r>
          </a:p>
          <a:p>
            <a:pPr lvl="1"/>
            <a:r>
              <a:rPr lang="en-US" dirty="0" smtClean="0">
                <a:hlinkClick r:id="rId3"/>
              </a:rPr>
              <a:t>http://www.nagoya-u.ac.jp/en/international/edu-act/g30/</a:t>
            </a:r>
            <a:endParaRPr lang="en-US" dirty="0"/>
          </a:p>
          <a:p>
            <a:r>
              <a:rPr lang="en-US" dirty="0" smtClean="0"/>
              <a:t>Japan uses private universities to supply demand, but demographics have created need for more IS. </a:t>
            </a:r>
          </a:p>
          <a:p>
            <a:r>
              <a:rPr lang="en-US" dirty="0" smtClean="0"/>
              <a:t>Support of JASSO, JAFSA, MEXT</a:t>
            </a:r>
          </a:p>
          <a:p>
            <a:pPr lvl="1"/>
            <a:r>
              <a:rPr lang="en-US" dirty="0" smtClean="0"/>
              <a:t>IS Scholarships in Japan are generous. Also Global 30 bursaries.</a:t>
            </a:r>
          </a:p>
          <a:p>
            <a:r>
              <a:rPr lang="en-US" dirty="0" smtClean="0"/>
              <a:t>UK – by each university attracting students – “market model”</a:t>
            </a:r>
          </a:p>
          <a:p>
            <a:r>
              <a:rPr lang="en-US" dirty="0" smtClean="0"/>
              <a:t>Research related to teaching sponsored by Prime Minister’s Initiative 1 &amp; 2</a:t>
            </a:r>
          </a:p>
          <a:p>
            <a:r>
              <a:rPr lang="en-US" dirty="0" smtClean="0"/>
              <a:t>Support of British Council (education fairs) and UKCISA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D59-7DCE-4427-B1FB-BE8D4EB9964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Tricia Coverdale-Jones LLAS July 2012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EBF67-351A-4D15-8B2F-2C4E9D9DFE39}" type="datetime1">
              <a:rPr lang="en-US" smtClean="0"/>
              <a:pPr/>
              <a:t>9/18/2012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process of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internationalisation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D59-7DCE-4427-B1FB-BE8D4EB9964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Tricia Coverdale-Jones 9 February 2012</a:t>
            </a:r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 of “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internationalisation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Meaning of </a:t>
            </a:r>
            <a:r>
              <a:rPr lang="en-US" dirty="0" err="1" smtClean="0"/>
              <a:t>internationalisation</a:t>
            </a: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/>
              <a:t>Internationalising</a:t>
            </a:r>
            <a:r>
              <a:rPr lang="en-US" dirty="0" smtClean="0"/>
              <a:t> the </a:t>
            </a:r>
            <a:r>
              <a:rPr lang="en-US" b="1" dirty="0" smtClean="0">
                <a:solidFill>
                  <a:srgbClr val="FF0000"/>
                </a:solidFill>
              </a:rPr>
              <a:t>curriculum</a:t>
            </a:r>
            <a:r>
              <a:rPr lang="en-US" dirty="0" smtClean="0"/>
              <a:t>? </a:t>
            </a:r>
          </a:p>
          <a:p>
            <a:pPr marL="742950" lvl="2" indent="-342900"/>
            <a:r>
              <a:rPr lang="en-US" sz="2800" dirty="0" smtClean="0"/>
              <a:t>Syllabus content or the learning culture? (Jones &amp; </a:t>
            </a:r>
            <a:r>
              <a:rPr lang="en-US" sz="2800" dirty="0" err="1" smtClean="0"/>
              <a:t>Killick</a:t>
            </a:r>
            <a:r>
              <a:rPr lang="en-US" sz="2800" dirty="0" smtClean="0"/>
              <a:t> , 2007)</a:t>
            </a:r>
          </a:p>
          <a:p>
            <a:r>
              <a:rPr lang="en-US" sz="2800" dirty="0" smtClean="0"/>
              <a:t>Adaptation by faculty members, this means not teaching what they have always taught in the same way, or not trying to teach a three-year syllabus in one year.</a:t>
            </a:r>
          </a:p>
          <a:p>
            <a:pPr lvl="1"/>
            <a:r>
              <a:rPr lang="en-US" sz="2400" dirty="0" smtClean="0"/>
              <a:t>Evidence of </a:t>
            </a:r>
            <a:r>
              <a:rPr lang="en-US" sz="2400" dirty="0" err="1" smtClean="0"/>
              <a:t>internationalisation</a:t>
            </a:r>
            <a:r>
              <a:rPr lang="en-US" sz="2400" dirty="0" smtClean="0"/>
              <a:t> in UK &amp; Japan?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D59-7DCE-4427-B1FB-BE8D4EB9964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Tricia Coverdale-Jones LLAS July 2012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CDD2-EA35-4BB8-8ED2-9870C230CD6D}" type="datetime1">
              <a:rPr lang="en-US" smtClean="0"/>
              <a:pPr/>
              <a:t>9/18/2012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Japanese HE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internationalised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112568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en-US" sz="3800" dirty="0" err="1" smtClean="0"/>
              <a:t>Internationalisation</a:t>
            </a:r>
            <a:r>
              <a:rPr lang="en-US" sz="3800" dirty="0" smtClean="0"/>
              <a:t> in Japan </a:t>
            </a:r>
          </a:p>
          <a:p>
            <a:pPr lvl="2"/>
            <a:r>
              <a:rPr lang="en-US" sz="3400" dirty="0" smtClean="0">
                <a:solidFill>
                  <a:srgbClr val="FF0000"/>
                </a:solidFill>
              </a:rPr>
              <a:t>pragmatic</a:t>
            </a:r>
            <a:r>
              <a:rPr lang="en-US" sz="3400" dirty="0" smtClean="0"/>
              <a:t> strategy </a:t>
            </a:r>
          </a:p>
          <a:p>
            <a:pPr lvl="2"/>
            <a:r>
              <a:rPr lang="en-US" sz="3400" dirty="0" smtClean="0">
                <a:solidFill>
                  <a:srgbClr val="FF0000"/>
                </a:solidFill>
              </a:rPr>
              <a:t>positive image </a:t>
            </a:r>
            <a:r>
              <a:rPr lang="en-US" sz="3400" dirty="0" smtClean="0"/>
              <a:t>of Japan to the outside world</a:t>
            </a:r>
          </a:p>
          <a:p>
            <a:pPr lvl="2"/>
            <a:r>
              <a:rPr lang="en-US" sz="3400" dirty="0" smtClean="0">
                <a:solidFill>
                  <a:srgbClr val="FF0000"/>
                </a:solidFill>
              </a:rPr>
              <a:t>economic benefits </a:t>
            </a:r>
            <a:r>
              <a:rPr lang="en-US" sz="3400" dirty="0" smtClean="0"/>
              <a:t>- also in USA, UK, and Australia (</a:t>
            </a:r>
            <a:r>
              <a:rPr lang="en-US" sz="3400" dirty="0" err="1" smtClean="0"/>
              <a:t>Yonezawa</a:t>
            </a:r>
            <a:r>
              <a:rPr lang="en-US" sz="3400" dirty="0" smtClean="0"/>
              <a:t>, </a:t>
            </a:r>
            <a:r>
              <a:rPr lang="en-US" sz="3400" dirty="0" err="1" smtClean="0"/>
              <a:t>Akiba</a:t>
            </a:r>
            <a:r>
              <a:rPr lang="en-US" sz="3400" dirty="0" smtClean="0"/>
              <a:t>, &amp; </a:t>
            </a:r>
            <a:r>
              <a:rPr lang="en-US" sz="3400" dirty="0" err="1" smtClean="0"/>
              <a:t>Hirouchi</a:t>
            </a:r>
            <a:r>
              <a:rPr lang="en-US" sz="3400" dirty="0" smtClean="0"/>
              <a:t>, 2009). </a:t>
            </a:r>
          </a:p>
          <a:p>
            <a:pPr lvl="2"/>
            <a:r>
              <a:rPr lang="en-US" sz="3400" dirty="0" smtClean="0">
                <a:solidFill>
                  <a:srgbClr val="FF0000"/>
                </a:solidFill>
              </a:rPr>
              <a:t>large intake of international students</a:t>
            </a:r>
            <a:endParaRPr lang="en-US" sz="3400" dirty="0" smtClean="0"/>
          </a:p>
          <a:p>
            <a:pPr lvl="2"/>
            <a:r>
              <a:rPr lang="en-US" sz="3400" dirty="0" smtClean="0">
                <a:solidFill>
                  <a:srgbClr val="FF0000"/>
                </a:solidFill>
              </a:rPr>
              <a:t>short-term programs </a:t>
            </a:r>
            <a:r>
              <a:rPr lang="en-US" sz="3400" dirty="0" smtClean="0"/>
              <a:t>for foreign students</a:t>
            </a:r>
          </a:p>
          <a:p>
            <a:pPr lvl="2"/>
            <a:r>
              <a:rPr lang="en-US" sz="3400" dirty="0" smtClean="0">
                <a:solidFill>
                  <a:srgbClr val="FF0000"/>
                </a:solidFill>
              </a:rPr>
              <a:t>increasing the flow of domestic students abroad </a:t>
            </a:r>
            <a:endParaRPr lang="en-US" sz="3400" dirty="0" smtClean="0"/>
          </a:p>
          <a:p>
            <a:pPr lvl="2"/>
            <a:r>
              <a:rPr lang="en-US" sz="3400" dirty="0" smtClean="0">
                <a:solidFill>
                  <a:srgbClr val="FF0000"/>
                </a:solidFill>
              </a:rPr>
              <a:t>teaching of English</a:t>
            </a:r>
            <a:r>
              <a:rPr lang="en-US" sz="3400" dirty="0" smtClean="0"/>
              <a:t> by foreign native-English-speaking teachers.</a:t>
            </a:r>
          </a:p>
          <a:p>
            <a:pPr lvl="2"/>
            <a:r>
              <a:rPr lang="en-US" sz="3400" dirty="0" smtClean="0"/>
              <a:t> </a:t>
            </a:r>
            <a:r>
              <a:rPr lang="en-US" sz="3400" b="1" dirty="0" smtClean="0"/>
              <a:t>In light of this, the </a:t>
            </a:r>
            <a:r>
              <a:rPr lang="en-US" sz="3400" b="1" u="sng" dirty="0" smtClean="0">
                <a:solidFill>
                  <a:srgbClr val="FF0000"/>
                </a:solidFill>
              </a:rPr>
              <a:t>lack of emphasis on fostering intercultural development </a:t>
            </a:r>
            <a:r>
              <a:rPr lang="en-US" sz="3400" b="1" dirty="0" smtClean="0"/>
              <a:t>at the institutional and individual level in Japanese higher education appears somewhat surp</a:t>
            </a:r>
            <a:r>
              <a:rPr lang="en-US" sz="3400" dirty="0" smtClean="0"/>
              <a:t>rising. (</a:t>
            </a:r>
            <a:r>
              <a:rPr lang="en-US" sz="3400" dirty="0" err="1" smtClean="0"/>
              <a:t>Whitsed</a:t>
            </a:r>
            <a:r>
              <a:rPr lang="en-US" sz="3400" dirty="0" smtClean="0"/>
              <a:t> &amp; </a:t>
            </a:r>
            <a:r>
              <a:rPr lang="en-US" sz="3400" dirty="0" err="1" smtClean="0"/>
              <a:t>Volet</a:t>
            </a:r>
            <a:r>
              <a:rPr lang="en-US" sz="3400" dirty="0" smtClean="0"/>
              <a:t>, 2011)</a:t>
            </a:r>
          </a:p>
          <a:p>
            <a:pPr lvl="1"/>
            <a:r>
              <a:rPr lang="en-GB" sz="3400" dirty="0" smtClean="0"/>
              <a:t>“Many observers argue that the majority of Japanese higher education institutions are </a:t>
            </a:r>
            <a:r>
              <a:rPr lang="en-GB" sz="3400" b="1" u="sng" dirty="0" smtClean="0">
                <a:solidFill>
                  <a:srgbClr val="FF0000"/>
                </a:solidFill>
              </a:rPr>
              <a:t>not sufficiently  internationalized </a:t>
            </a:r>
            <a:r>
              <a:rPr lang="en-GB" sz="3400" dirty="0" smtClean="0"/>
              <a:t>compared with those of other industrialized countries.” (</a:t>
            </a:r>
            <a:r>
              <a:rPr lang="en-GB" sz="3400" dirty="0" err="1" smtClean="0"/>
              <a:t>Yonezawa</a:t>
            </a:r>
            <a:r>
              <a:rPr lang="en-GB" sz="3400" dirty="0" smtClean="0"/>
              <a:t> et al, 2009)</a:t>
            </a:r>
            <a:endParaRPr lang="en-US" sz="34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D59-7DCE-4427-B1FB-BE8D4EB9964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Tricia Coverdale-Jones LLAS July 2012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25F8-6D14-4AE7-B0B0-3FB7A7105487}" type="datetime1">
              <a:rPr lang="en-US" smtClean="0"/>
              <a:pPr/>
              <a:t>9/18/2012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30 (G30)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Japanese government funded this – now started in 13 universities. (cf. 1983 plan for 100,000 IS)</a:t>
            </a:r>
          </a:p>
          <a:p>
            <a:r>
              <a:rPr lang="en-US" dirty="0" smtClean="0"/>
              <a:t>Scholarships available for this which cover tuition fees and living expenses, specific courses taught in English.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at NU, most programs are in natural sciences</a:t>
            </a:r>
          </a:p>
          <a:p>
            <a:r>
              <a:rPr lang="en-US" dirty="0" smtClean="0"/>
              <a:t>First cohorts started in Autumn 2011.</a:t>
            </a:r>
          </a:p>
          <a:p>
            <a:r>
              <a:rPr lang="en-US" dirty="0" smtClean="0"/>
              <a:t>Context - Japanese government already gives generous scholarships for international students from MEXT (Ministry of Education)</a:t>
            </a:r>
          </a:p>
          <a:p>
            <a:pPr lvl="1"/>
            <a:r>
              <a:rPr lang="en-GB" dirty="0" smtClean="0">
                <a:hlinkClick r:id="rId3"/>
              </a:rPr>
              <a:t>http://www.uk.emb-japan.go.jp/en/study/mext_postgrad.html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D59-7DCE-4427-B1FB-BE8D4EB9964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Tricia Coverdale-Jones LLAS July 2012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2FEE-6EED-4853-ABBD-6D7C5EB49BE7}" type="datetime1">
              <a:rPr lang="en-US" smtClean="0"/>
              <a:pPr/>
              <a:t>9/18/2012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G30 at NU – Aims – do these deal with the curriculum?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New All-English </a:t>
            </a:r>
            <a:r>
              <a:rPr lang="en-US" b="1" dirty="0" smtClean="0"/>
              <a:t>Courses</a:t>
            </a:r>
          </a:p>
          <a:p>
            <a:r>
              <a:rPr lang="en-US" dirty="0"/>
              <a:t>Short Term Student Exchange and Japanese Language </a:t>
            </a:r>
            <a:r>
              <a:rPr lang="en-US" dirty="0" smtClean="0"/>
              <a:t>Education</a:t>
            </a:r>
          </a:p>
          <a:p>
            <a:r>
              <a:rPr lang="en-US" dirty="0" smtClean="0"/>
              <a:t>International </a:t>
            </a:r>
            <a:r>
              <a:rPr lang="en-US" dirty="0"/>
              <a:t>Student Recruitment through Overseas Offices and Partner Institutions</a:t>
            </a:r>
          </a:p>
          <a:p>
            <a:r>
              <a:rPr lang="en-US" dirty="0"/>
              <a:t>Multiple Screening Methods for Selecting Outstanding International Students</a:t>
            </a:r>
          </a:p>
          <a:p>
            <a:r>
              <a:rPr lang="en-US" dirty="0"/>
              <a:t>Attractive Scholarships and Fee Exemptions</a:t>
            </a:r>
          </a:p>
          <a:p>
            <a:r>
              <a:rPr lang="en-US" dirty="0"/>
              <a:t>Increased Convenience for International Students</a:t>
            </a:r>
          </a:p>
          <a:p>
            <a:r>
              <a:rPr lang="en-US" dirty="0"/>
              <a:t>Proactive Employment of Tutors, Teaching Assistants and Research Assistants</a:t>
            </a:r>
          </a:p>
          <a:p>
            <a:r>
              <a:rPr lang="en-US" dirty="0"/>
              <a:t>International Zone and English-speaking Office Staff</a:t>
            </a:r>
          </a:p>
          <a:p>
            <a:r>
              <a:rPr lang="en-US" dirty="0"/>
              <a:t>International Library Resources</a:t>
            </a:r>
          </a:p>
          <a:p>
            <a:r>
              <a:rPr lang="en-US" dirty="0"/>
              <a:t>Adapted Living Environments</a:t>
            </a:r>
          </a:p>
          <a:p>
            <a:r>
              <a:rPr lang="en-US" dirty="0"/>
              <a:t>Career Support and </a:t>
            </a:r>
            <a:r>
              <a:rPr lang="en-US" dirty="0" smtClean="0"/>
              <a:t>Internships</a:t>
            </a:r>
          </a:p>
          <a:p>
            <a:r>
              <a:rPr lang="en-US" dirty="0"/>
              <a:t>Sharing NU's internationalization experience with other universities in </a:t>
            </a:r>
            <a:r>
              <a:rPr lang="en-US" dirty="0" smtClean="0"/>
              <a:t>Japan</a:t>
            </a:r>
          </a:p>
          <a:p>
            <a:pPr lvl="3"/>
            <a:r>
              <a:rPr lang="en-US" dirty="0" smtClean="0"/>
              <a:t>(Nagoya University website, November 2011)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D59-7DCE-4427-B1FB-BE8D4EB9964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Tricia Coverdale-Jones LLAS July 2012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A3A7-79B7-42CD-B4BC-723FAD3B2187}" type="datetime1">
              <a:rPr lang="en-US" smtClean="0"/>
              <a:pPr/>
              <a:t>9/18/2012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process of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internationalisation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D59-7DCE-4427-B1FB-BE8D4EB9964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Tricia Coverdale-Jones 9 February 2012</a:t>
            </a:r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Internationalisation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faculty members?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this really happening?</a:t>
            </a:r>
          </a:p>
          <a:p>
            <a:r>
              <a:rPr lang="en-US" dirty="0" smtClean="0"/>
              <a:t>New international staff? Existing staff?</a:t>
            </a:r>
          </a:p>
          <a:p>
            <a:r>
              <a:rPr lang="en-US" dirty="0" smtClean="0"/>
              <a:t>NU – G30 professors recruited from many countries.</a:t>
            </a:r>
          </a:p>
          <a:p>
            <a:r>
              <a:rPr lang="en-US" altLang="ja-JP" dirty="0" err="1" smtClean="0"/>
              <a:t>Internationalisation</a:t>
            </a:r>
            <a:r>
              <a:rPr lang="en-US" altLang="ja-JP" dirty="0" smtClean="0"/>
              <a:t> of ourselves? (China – aim to reach 10% of academics with experience overseas)</a:t>
            </a:r>
            <a:endParaRPr lang="en-US" dirty="0" smtClean="0"/>
          </a:p>
          <a:p>
            <a:r>
              <a:rPr lang="en-US" altLang="ja-JP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of </a:t>
            </a:r>
            <a:r>
              <a:rPr lang="en-US" altLang="ja-JP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internationalisation</a:t>
            </a:r>
            <a:r>
              <a:rPr lang="en-US" altLang="ja-JP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academic staff</a:t>
            </a:r>
          </a:p>
          <a:p>
            <a:r>
              <a:rPr lang="en-GB" dirty="0" smtClean="0"/>
              <a:t>Staff views of internationalisation can be negative</a:t>
            </a:r>
          </a:p>
          <a:p>
            <a:pPr lvl="1"/>
            <a:r>
              <a:rPr lang="en-GB" sz="2400" dirty="0" smtClean="0">
                <a:latin typeface="Calibri" pitchFamily="34" charset="0"/>
              </a:rPr>
              <a:t>cross-border intellectual engagement? BUT</a:t>
            </a:r>
          </a:p>
          <a:p>
            <a:pPr lvl="2"/>
            <a:r>
              <a:rPr lang="en-GB" dirty="0" smtClean="0">
                <a:latin typeface="Calibri" pitchFamily="34" charset="0"/>
              </a:rPr>
              <a:t>mass recruitment from Asia undermined reciprocity &amp; openness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no time for research, a problem, a risk</a:t>
            </a:r>
            <a:endParaRPr lang="en-GB" dirty="0" smtClean="0">
              <a:latin typeface="Calibri" pitchFamily="34" charset="0"/>
            </a:endParaRPr>
          </a:p>
          <a:p>
            <a:pPr lvl="1"/>
            <a:r>
              <a:rPr lang="en-GB" sz="2400" dirty="0" smtClean="0">
                <a:latin typeface="Calibri" pitchFamily="34" charset="0"/>
              </a:rPr>
              <a:t>a ‘cynical exercise in money-making? BUT</a:t>
            </a:r>
          </a:p>
          <a:p>
            <a:pPr lvl="2"/>
            <a:r>
              <a:rPr lang="en-GB" dirty="0" smtClean="0">
                <a:latin typeface="Calibri" pitchFamily="34" charset="0"/>
              </a:rPr>
              <a:t>a financial reality, need for job security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(Turner and Robson, 2008)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Tricia Coverdale-Jones LLAS 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D59-7DCE-4427-B1FB-BE8D4EB9964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C9AC-BE05-4C30-A1AB-1ABA95BC7EC0}" type="datetime1">
              <a:rPr lang="en-US" smtClean="0"/>
              <a:pPr/>
              <a:t>9/18/2012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for international students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International Student Advisers</a:t>
            </a:r>
          </a:p>
          <a:p>
            <a:pPr lvl="1"/>
            <a:r>
              <a:rPr lang="en-US" dirty="0" smtClean="0"/>
              <a:t>NU, both centrally and within schools, involved with recruitment advice to potential students in some schools</a:t>
            </a:r>
          </a:p>
          <a:p>
            <a:pPr lvl="1"/>
            <a:r>
              <a:rPr lang="en-US" dirty="0" smtClean="0"/>
              <a:t>APU, all support systems are for all students. Administrative office is not a separate International Office as half the students are IS.</a:t>
            </a:r>
          </a:p>
          <a:p>
            <a:pPr lvl="1"/>
            <a:r>
              <a:rPr lang="en-US" dirty="0" smtClean="0"/>
              <a:t>Kurume has an International Office where students can come with queries.</a:t>
            </a:r>
          </a:p>
          <a:p>
            <a:pPr lvl="1"/>
            <a:r>
              <a:rPr lang="en-US" dirty="0" smtClean="0"/>
              <a:t>Kyoto has an International Office where students can come with problems, also ISAs in the faculties –office in the Faculty buildings.</a:t>
            </a:r>
          </a:p>
          <a:p>
            <a:pPr lvl="1"/>
            <a:r>
              <a:rPr lang="en-US" dirty="0" smtClean="0"/>
              <a:t>Nagoya </a:t>
            </a:r>
            <a:r>
              <a:rPr lang="en-US" dirty="0" err="1" smtClean="0"/>
              <a:t>Gakuin</a:t>
            </a:r>
            <a:r>
              <a:rPr lang="en-US" dirty="0" smtClean="0"/>
              <a:t> – (only 47 IS) – an office open to students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D59-7DCE-4427-B1FB-BE8D4EB9964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Tricia Coverdale-Jones LLAS July 2012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0C3B-6817-4724-93E4-C0A39CA9C2EC}" type="datetime1">
              <a:rPr lang="en-US" smtClean="0"/>
              <a:pPr/>
              <a:t>9/18/2012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Aims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 look at a much discussed topic, but we can forget that assumptions vary.</a:t>
            </a:r>
          </a:p>
          <a:p>
            <a:r>
              <a:rPr lang="en-GB" dirty="0" smtClean="0"/>
              <a:t>Meaning of internationalisation.</a:t>
            </a:r>
          </a:p>
          <a:p>
            <a:r>
              <a:rPr lang="en-GB" dirty="0" smtClean="0"/>
              <a:t>Focus not only on how we receive international students in Anglophone countries.</a:t>
            </a:r>
          </a:p>
          <a:p>
            <a:r>
              <a:rPr lang="en-GB" dirty="0" smtClean="0"/>
              <a:t>Use the example of Japan to highlight our own assumptions. Examples from universities in Japan.</a:t>
            </a:r>
          </a:p>
          <a:p>
            <a:r>
              <a:rPr lang="en-GB" dirty="0" smtClean="0"/>
              <a:t>Are there developmental stages in HE internationalisation?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0998-FA19-4CA1-876B-EF2982187B56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Tricia Coverdale-Jones LLAS July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D59-7DCE-4427-B1FB-BE8D4EB9964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UK universities do?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 market approach, competition in recruitment.</a:t>
            </a:r>
          </a:p>
          <a:p>
            <a:r>
              <a:rPr lang="en-US" dirty="0" smtClean="0"/>
              <a:t>but also a focus on the student learning experience</a:t>
            </a:r>
          </a:p>
          <a:p>
            <a:pPr lvl="1"/>
            <a:r>
              <a:rPr lang="en-US" dirty="0" smtClean="0"/>
              <a:t>Pre-arrival information</a:t>
            </a:r>
          </a:p>
          <a:p>
            <a:pPr lvl="1"/>
            <a:r>
              <a:rPr lang="en-US" dirty="0" smtClean="0"/>
              <a:t>Pre-</a:t>
            </a:r>
            <a:r>
              <a:rPr lang="en-US" dirty="0" err="1" smtClean="0"/>
              <a:t>sessional</a:t>
            </a:r>
            <a:r>
              <a:rPr lang="en-US" dirty="0" smtClean="0"/>
              <a:t> courses to meet language and academic requirements</a:t>
            </a:r>
          </a:p>
          <a:p>
            <a:pPr lvl="1"/>
            <a:r>
              <a:rPr lang="en-US" dirty="0" smtClean="0"/>
              <a:t>Induction/orientations</a:t>
            </a:r>
          </a:p>
          <a:p>
            <a:r>
              <a:rPr lang="en-US" dirty="0" smtClean="0"/>
              <a:t>Special degree courses </a:t>
            </a:r>
            <a:r>
              <a:rPr lang="en-US" dirty="0" err="1" smtClean="0"/>
              <a:t>vs</a:t>
            </a:r>
            <a:r>
              <a:rPr lang="en-US" dirty="0" smtClean="0"/>
              <a:t> integration into mainstream courses</a:t>
            </a:r>
          </a:p>
          <a:p>
            <a:r>
              <a:rPr lang="en-US" dirty="0" err="1" smtClean="0"/>
              <a:t>Internationalisation</a:t>
            </a:r>
            <a:r>
              <a:rPr lang="en-US" dirty="0" smtClean="0"/>
              <a:t> of the curriculum</a:t>
            </a:r>
          </a:p>
          <a:p>
            <a:r>
              <a:rPr lang="en-US" dirty="0" smtClean="0"/>
              <a:t>International faculty members recruited</a:t>
            </a:r>
          </a:p>
          <a:p>
            <a:pPr lvl="1"/>
            <a:r>
              <a:rPr lang="en-US" dirty="0" smtClean="0"/>
              <a:t>e.g. </a:t>
            </a:r>
            <a:r>
              <a:rPr lang="en-US" dirty="0" smtClean="0">
                <a:hlinkClick r:id="rId2"/>
              </a:rPr>
              <a:t>http://www.port.ac.uk/departments/academic/sbs/staff/</a:t>
            </a:r>
            <a:endParaRPr lang="en-US" dirty="0" smtClean="0"/>
          </a:p>
          <a:p>
            <a:pPr lvl="1"/>
            <a:r>
              <a:rPr lang="en-US" dirty="0" smtClean="0"/>
              <a:t>Schools have international academic staff whom the students can consult.</a:t>
            </a:r>
          </a:p>
          <a:p>
            <a:r>
              <a:rPr lang="en-US" dirty="0" smtClean="0"/>
              <a:t>International Office is </a:t>
            </a:r>
            <a:r>
              <a:rPr lang="en-US" dirty="0" err="1" smtClean="0"/>
              <a:t>centralised</a:t>
            </a:r>
            <a:r>
              <a:rPr lang="en-US" dirty="0" smtClean="0"/>
              <a:t> (about 26 people)</a:t>
            </a:r>
          </a:p>
          <a:p>
            <a:pPr lvl="1"/>
            <a:r>
              <a:rPr lang="en-US" dirty="0" smtClean="0">
                <a:hlinkClick r:id="rId3"/>
              </a:rPr>
              <a:t>http://www.port.ac.uk/departments/studentsupport/international/filestodownload/filetodownload,114059,en.pdf</a:t>
            </a:r>
            <a:endParaRPr lang="en-US" dirty="0" smtClean="0"/>
          </a:p>
          <a:p>
            <a:r>
              <a:rPr lang="en-US" dirty="0" smtClean="0"/>
              <a:t>Staff development events</a:t>
            </a:r>
          </a:p>
          <a:p>
            <a:pPr lvl="1"/>
            <a:r>
              <a:rPr lang="en-US" dirty="0" smtClean="0"/>
              <a:t>Voluntary participation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D59-7DCE-4427-B1FB-BE8D4EB9964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Tricia Coverdale-Jones LLAS July 2012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55F0-B96B-46FF-891B-6FF20FE8AD0D}" type="datetime1">
              <a:rPr lang="en-US" smtClean="0"/>
              <a:pPr/>
              <a:t>9/18/2012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situation in the UK is different to the situation in Japan, for historical, geographical and political reasons.</a:t>
            </a:r>
          </a:p>
          <a:p>
            <a:r>
              <a:rPr lang="en-US" dirty="0" smtClean="0"/>
              <a:t>Some approaches are similar, but more emphasis on language in Japan, on approaches to learning in UK.</a:t>
            </a:r>
          </a:p>
          <a:p>
            <a:r>
              <a:rPr lang="en-US" dirty="0" smtClean="0"/>
              <a:t>Approaches will change with experience – who adapts? The students or the faculty and institution? Resistance?</a:t>
            </a:r>
          </a:p>
          <a:p>
            <a:r>
              <a:rPr lang="en-US" dirty="0" smtClean="0"/>
              <a:t>The development of successful </a:t>
            </a:r>
            <a:r>
              <a:rPr lang="en-US" dirty="0" err="1" smtClean="0"/>
              <a:t>internationalisation</a:t>
            </a:r>
            <a:r>
              <a:rPr lang="en-US" dirty="0" smtClean="0"/>
              <a:t> follows three stages:</a:t>
            </a:r>
          </a:p>
          <a:p>
            <a:pPr lvl="1"/>
            <a:r>
              <a:rPr lang="en-US" dirty="0" smtClean="0"/>
              <a:t>International recruitment is the easiest part</a:t>
            </a:r>
          </a:p>
          <a:p>
            <a:pPr lvl="1"/>
            <a:r>
              <a:rPr lang="en-US" dirty="0" err="1" smtClean="0"/>
              <a:t>Internationalisation</a:t>
            </a:r>
            <a:r>
              <a:rPr lang="en-US" dirty="0" smtClean="0"/>
              <a:t> of the curriculum usually follows experience of dealing with international students.</a:t>
            </a:r>
          </a:p>
          <a:p>
            <a:pPr lvl="1"/>
            <a:r>
              <a:rPr lang="en-US" dirty="0" err="1" smtClean="0"/>
              <a:t>Internationalising</a:t>
            </a:r>
            <a:r>
              <a:rPr lang="en-US" dirty="0" smtClean="0"/>
              <a:t> faculty members is the most difficult action.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D59-7DCE-4427-B1FB-BE8D4EB9964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Tricia Coverdale-Jones LLAS July 2012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A135-2870-4BB1-85C4-505D6B3BDBBE}" type="datetime1">
              <a:rPr lang="en-US" smtClean="0"/>
              <a:pPr/>
              <a:t>9/18/2012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472608"/>
          </a:xfrm>
        </p:spPr>
        <p:txBody>
          <a:bodyPr>
            <a:noAutofit/>
          </a:bodyPr>
          <a:lstStyle/>
          <a:p>
            <a:r>
              <a:rPr lang="en-GB" sz="1800" dirty="0" err="1" smtClean="0"/>
              <a:t>GlobalHigherEd</a:t>
            </a:r>
            <a:r>
              <a:rPr lang="en-GB" sz="1800" dirty="0" smtClean="0"/>
              <a:t> (2008) </a:t>
            </a:r>
            <a:r>
              <a:rPr lang="en-GB" sz="1800" i="1" dirty="0" smtClean="0"/>
              <a:t>China: from ‘emerging contender’ to ‘serious player’ in cross-border student mobility.</a:t>
            </a:r>
            <a:r>
              <a:rPr lang="en-GB" sz="1800" dirty="0" smtClean="0"/>
              <a:t> </a:t>
            </a:r>
            <a:r>
              <a:rPr lang="en-US" sz="1800" dirty="0" smtClean="0">
                <a:hlinkClick r:id="rId3"/>
              </a:rPr>
              <a:t>http://globalhighered.wordpress.com/2008/09/17/china-from-%E2%80%98emerging-contender%E2%80%99-to-%E2%80%98serious-player%E2%80%99-in-cross-border-student-mobility/</a:t>
            </a:r>
            <a:endParaRPr lang="en-GB" sz="1800" dirty="0" smtClean="0"/>
          </a:p>
          <a:p>
            <a:r>
              <a:rPr lang="en-GB" sz="1800" dirty="0" smtClean="0"/>
              <a:t>Jones, E. &amp; Brown, S. (2007) </a:t>
            </a:r>
            <a:r>
              <a:rPr lang="en-GB" sz="1800" i="1" dirty="0" smtClean="0"/>
              <a:t>Internationalising Higher Education</a:t>
            </a:r>
            <a:r>
              <a:rPr lang="en-GB" sz="1800" dirty="0" smtClean="0"/>
              <a:t>. Abingdon: </a:t>
            </a:r>
            <a:r>
              <a:rPr lang="en-GB" sz="1800" dirty="0" err="1" smtClean="0"/>
              <a:t>Routledge</a:t>
            </a:r>
            <a:r>
              <a:rPr lang="en-GB" sz="1800" dirty="0" smtClean="0"/>
              <a:t>.</a:t>
            </a:r>
          </a:p>
          <a:p>
            <a:r>
              <a:rPr lang="en-GB" sz="1800" dirty="0" smtClean="0"/>
              <a:t>OECD </a:t>
            </a:r>
            <a:r>
              <a:rPr lang="en-GB" sz="1800" i="1" dirty="0" smtClean="0"/>
              <a:t>Education at a Glance 2011: OECD Indicators</a:t>
            </a:r>
            <a:endParaRPr lang="en-US" sz="1800" dirty="0" smtClean="0"/>
          </a:p>
          <a:p>
            <a:r>
              <a:rPr lang="en-GB" sz="1800" u="sng" dirty="0" smtClean="0">
                <a:hlinkClick r:id="rId4"/>
              </a:rPr>
              <a:t>http://www.oecd.org/document/2/0,3746,en_2649_39263238_48634114_1_1_1_1,00.html</a:t>
            </a:r>
            <a:endParaRPr lang="en-US" sz="1800" dirty="0" smtClean="0"/>
          </a:p>
          <a:p>
            <a:r>
              <a:rPr lang="en-GB" sz="1800" dirty="0" smtClean="0"/>
              <a:t>Project Atlas (2011) </a:t>
            </a:r>
            <a:r>
              <a:rPr lang="en-GB" sz="1800" i="1" dirty="0" smtClean="0"/>
              <a:t>Trends and Global Data 2011 </a:t>
            </a:r>
            <a:r>
              <a:rPr lang="en-GB" sz="1800" u="sng" dirty="0" smtClean="0">
                <a:hlinkClick r:id="rId5"/>
              </a:rPr>
              <a:t>http://www.iie.org/en/research-and-publications/~/media/Files/Services/ProjectAtlas/Project-Atlas-Trends-and-Global-Data-2011.ashx</a:t>
            </a:r>
            <a:endParaRPr lang="en-US" sz="1800" dirty="0" smtClean="0"/>
          </a:p>
          <a:p>
            <a:r>
              <a:rPr lang="en-GB" sz="1800" dirty="0" smtClean="0"/>
              <a:t> Ryan, J. (2010a) </a:t>
            </a:r>
            <a:r>
              <a:rPr lang="en-GB" sz="1800" i="1" dirty="0" smtClean="0"/>
              <a:t>Supporting change and adaptation in teaching and learning for international students. </a:t>
            </a:r>
            <a:r>
              <a:rPr lang="en-GB" sz="1800" dirty="0" smtClean="0"/>
              <a:t>Plenary presentation at “Transnational Dialogues in HE: Responding to the Needs of the Asian Learner in Higher Education” conference, University of Portsmouth, September 2010. </a:t>
            </a:r>
            <a:r>
              <a:rPr lang="en-GB" sz="1800" u="sng" dirty="0" smtClean="0">
                <a:hlinkClick r:id="rId6"/>
              </a:rPr>
              <a:t>http://www.hum.port.ac.uk/slas/pastconferenceproceedings/TransnationalDialoguesInHE2010/files/ppt_RyanJ.pdf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D59-7DCE-4427-B1FB-BE8D4EB9964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Tricia Coverdale-Jones LLAS July 2012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987F-DB95-48E2-AA1D-013865D726EA}" type="datetime1">
              <a:rPr lang="en-US" smtClean="0"/>
              <a:pPr/>
              <a:t>9/18/2012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GB" sz="5500" dirty="0" err="1" smtClean="0"/>
              <a:t>Salmi</a:t>
            </a:r>
            <a:r>
              <a:rPr lang="en-GB" sz="5500" dirty="0" smtClean="0"/>
              <a:t>, J. (2009). </a:t>
            </a:r>
            <a:r>
              <a:rPr lang="en-US" sz="5500" i="1" dirty="0" smtClean="0"/>
              <a:t>The Challenge of Establishing World-Class Universities</a:t>
            </a:r>
            <a:r>
              <a:rPr lang="en-US" sz="5500" dirty="0" smtClean="0"/>
              <a:t>. The World Bank</a:t>
            </a:r>
          </a:p>
          <a:p>
            <a:r>
              <a:rPr lang="en-US" sz="5500" dirty="0" err="1" smtClean="0"/>
              <a:t>Shin,J.C</a:t>
            </a:r>
            <a:r>
              <a:rPr lang="en-US" sz="5500" dirty="0" smtClean="0"/>
              <a:t>. &amp; Harman, G. (2009) “New challenges for higher education: global and Asia0-Pacific perspectives”. </a:t>
            </a:r>
            <a:r>
              <a:rPr lang="en-US" sz="5500" i="1" dirty="0" smtClean="0"/>
              <a:t>Asia Pacific Education Review/ 10; 1-13</a:t>
            </a:r>
            <a:endParaRPr lang="en-GB" sz="5500" dirty="0" smtClean="0"/>
          </a:p>
          <a:p>
            <a:r>
              <a:rPr lang="en-GB" sz="5500" dirty="0" smtClean="0"/>
              <a:t>UKCISA (2011) </a:t>
            </a:r>
            <a:r>
              <a:rPr lang="en-GB" sz="5500" i="1" dirty="0" smtClean="0"/>
              <a:t>International students in UK higher education: key statistics </a:t>
            </a:r>
            <a:r>
              <a:rPr lang="en-GB" sz="5500" dirty="0" smtClean="0"/>
              <a:t> </a:t>
            </a:r>
            <a:r>
              <a:rPr lang="en-GB" sz="5500" u="sng" dirty="0" smtClean="0">
                <a:hlinkClick r:id="rId2"/>
              </a:rPr>
              <a:t>http://www.ukcisa.org.uk/about/statistics_he.php#table5</a:t>
            </a:r>
            <a:endParaRPr lang="en-US" sz="5500" dirty="0" smtClean="0"/>
          </a:p>
          <a:p>
            <a:r>
              <a:rPr lang="en-GB" sz="5500" dirty="0" smtClean="0"/>
              <a:t> UNESCO (2010) GLOBAL EDUCATION DIGEST 2010: Comparing Education Statistics Across the World </a:t>
            </a:r>
            <a:r>
              <a:rPr lang="en-GB" sz="5500" u="sng" dirty="0" smtClean="0">
                <a:hlinkClick r:id="rId3"/>
              </a:rPr>
              <a:t>http://unesdoc.unesco.org/images/0018/001894/189433e.pdf</a:t>
            </a:r>
            <a:endParaRPr lang="en-US" sz="5500" dirty="0" smtClean="0"/>
          </a:p>
          <a:p>
            <a:r>
              <a:rPr lang="en-GB" sz="5500" dirty="0" smtClean="0"/>
              <a:t> </a:t>
            </a:r>
            <a:r>
              <a:rPr lang="en-GB" sz="5500" dirty="0" err="1" smtClean="0"/>
              <a:t>Verbik</a:t>
            </a:r>
            <a:r>
              <a:rPr lang="en-GB" sz="5500" dirty="0" smtClean="0"/>
              <a:t>, L. &amp; </a:t>
            </a:r>
            <a:r>
              <a:rPr lang="en-GB" sz="5500" dirty="0" err="1" smtClean="0"/>
              <a:t>Lasanowski</a:t>
            </a:r>
            <a:r>
              <a:rPr lang="en-GB" sz="5500" dirty="0" smtClean="0"/>
              <a:t>, V. (2007) </a:t>
            </a:r>
            <a:r>
              <a:rPr lang="en-GB" sz="5500" i="1" dirty="0" smtClean="0"/>
              <a:t>International Student Mobility: Patterns and Trends</a:t>
            </a:r>
            <a:r>
              <a:rPr lang="en-GB" sz="5500" dirty="0" smtClean="0"/>
              <a:t>. World Education News and Reviews, October 2007. </a:t>
            </a:r>
            <a:r>
              <a:rPr lang="en-GB" sz="5500" u="sng" dirty="0" smtClean="0">
                <a:hlinkClick r:id="rId4"/>
              </a:rPr>
              <a:t>http://www.wes.org/educators/pdf/StudentMobility.pdf</a:t>
            </a:r>
            <a:endParaRPr lang="en-US" sz="5500" dirty="0" smtClean="0"/>
          </a:p>
          <a:p>
            <a:pPr fontAlgn="base"/>
            <a:r>
              <a:rPr lang="en-GB" sz="5500" dirty="0" err="1" smtClean="0"/>
              <a:t>Yonezawa</a:t>
            </a:r>
            <a:r>
              <a:rPr lang="en-GB" sz="5500" dirty="0" smtClean="0"/>
              <a:t>, A. (2009) “The Internationalization of Japanese Higher Education: Policy Debates and Realities”. </a:t>
            </a:r>
            <a:r>
              <a:rPr lang="en-GB" sz="5500" i="1" dirty="0" smtClean="0">
                <a:hlinkClick r:id="rId5" tooltip="Link to the Book Series of this Book"/>
              </a:rPr>
              <a:t>HIGHER EDUCATION DYNAMICS</a:t>
            </a:r>
            <a:r>
              <a:rPr lang="en-GB" sz="5500" dirty="0" smtClean="0"/>
              <a:t> Volume 36, 2011, DOI: 10.1007/978-94-007-1500-4 Higher Education in the Asia-Pacific: Strategic Responses to Globalization</a:t>
            </a:r>
            <a:endParaRPr lang="en-US" sz="5500" b="1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Tricia Coverdale-Jones LLAS 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D59-7DCE-4427-B1FB-BE8D4EB9964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12C4-7E87-4700-8886-F8C180D3FB42}" type="datetime1">
              <a:rPr lang="en-US" smtClean="0"/>
              <a:pPr/>
              <a:t>9/18/2012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internationalisation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Knight (2003) definition of </a:t>
            </a:r>
            <a:r>
              <a:rPr lang="en-US" sz="2800" dirty="0" err="1" smtClean="0"/>
              <a:t>internationalisation</a:t>
            </a:r>
            <a:endParaRPr lang="en-US" sz="2800" dirty="0" smtClean="0"/>
          </a:p>
          <a:p>
            <a:pPr lvl="1"/>
            <a:r>
              <a:rPr lang="en-US" dirty="0" smtClean="0"/>
              <a:t>“</a:t>
            </a:r>
            <a:r>
              <a:rPr lang="en-US" b="1" dirty="0" smtClean="0"/>
              <a:t>A process of integrating an international, intercultural or global dimension into the purpose, functions or delivery of post-secondary education</a:t>
            </a:r>
            <a:r>
              <a:rPr lang="en-US" dirty="0" smtClean="0"/>
              <a:t>”</a:t>
            </a:r>
            <a:endParaRPr lang="en-GB" dirty="0" smtClean="0"/>
          </a:p>
          <a:p>
            <a:pPr lvl="1"/>
            <a:r>
              <a:rPr lang="en-GB" dirty="0" smtClean="0"/>
              <a:t>Who?</a:t>
            </a:r>
          </a:p>
          <a:p>
            <a:pPr lvl="2"/>
            <a:r>
              <a:rPr lang="en-GB" dirty="0" smtClean="0"/>
              <a:t>Who adapts?</a:t>
            </a:r>
          </a:p>
          <a:p>
            <a:pPr lvl="1"/>
            <a:r>
              <a:rPr lang="en-GB" dirty="0" smtClean="0"/>
              <a:t>What?</a:t>
            </a:r>
          </a:p>
          <a:p>
            <a:pPr lvl="2"/>
            <a:r>
              <a:rPr lang="en-GB" dirty="0" smtClean="0"/>
              <a:t>Learning culture?</a:t>
            </a:r>
          </a:p>
          <a:p>
            <a:pPr lvl="2"/>
            <a:r>
              <a:rPr lang="en-GB" dirty="0" smtClean="0"/>
              <a:t>Curriculum?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0998-FA19-4CA1-876B-EF2982187B56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Tricia Coverdale-Jones LLAS July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D59-7DCE-4427-B1FB-BE8D4EB9964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an international student?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Also a problem in comparing statistics - different definitions of what constitutes an international student applied in collecting data. </a:t>
            </a:r>
          </a:p>
          <a:p>
            <a:r>
              <a:rPr lang="en-GB" dirty="0" smtClean="0"/>
              <a:t>Is a citizen someone resident in the country who does not have citizenship (Japan)? Or someone whose domicile is not within the country (UK)? The OECD (2011) uses three categories:</a:t>
            </a:r>
          </a:p>
          <a:p>
            <a:pPr lvl="1"/>
            <a:r>
              <a:rPr lang="en-GB" dirty="0" smtClean="0"/>
              <a:t>Non-citizen students of reporting country</a:t>
            </a:r>
            <a:endParaRPr lang="en-US" dirty="0" smtClean="0"/>
          </a:p>
          <a:p>
            <a:pPr lvl="1"/>
            <a:r>
              <a:rPr lang="en-GB" dirty="0" smtClean="0"/>
              <a:t>Non-resident students of reporting country</a:t>
            </a:r>
            <a:endParaRPr lang="en-US" dirty="0" smtClean="0"/>
          </a:p>
          <a:p>
            <a:pPr lvl="1"/>
            <a:r>
              <a:rPr lang="en-GB" dirty="0" smtClean="0"/>
              <a:t>Students with prior education outside the reporting country</a:t>
            </a:r>
            <a:endParaRPr lang="en-US" dirty="0" smtClean="0"/>
          </a:p>
          <a:p>
            <a:r>
              <a:rPr lang="en-GB" dirty="0" smtClean="0"/>
              <a:t>(See also </a:t>
            </a:r>
            <a:r>
              <a:rPr lang="en-GB" dirty="0" err="1" smtClean="0"/>
              <a:t>Verbik</a:t>
            </a:r>
            <a:r>
              <a:rPr lang="en-GB" dirty="0" smtClean="0"/>
              <a:t> &amp; </a:t>
            </a:r>
            <a:r>
              <a:rPr lang="en-GB" dirty="0" err="1" smtClean="0"/>
              <a:t>Lasanowski</a:t>
            </a:r>
            <a:r>
              <a:rPr lang="en-GB" dirty="0" smtClean="0"/>
              <a:t>, 2007 for further definitions.)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http://www.wes.org/educators/pdf/StudentMobility.pdf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0998-FA19-4CA1-876B-EF2982187B56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Tricia Coverdale-Jones LLAS July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D59-7DCE-4427-B1FB-BE8D4EB9964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on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internationalisation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8686800" cy="5001419"/>
          </a:xfrm>
        </p:spPr>
        <p:txBody>
          <a:bodyPr>
            <a:noAutofit/>
          </a:bodyPr>
          <a:lstStyle/>
          <a:p>
            <a:r>
              <a:rPr lang="en-GB" sz="2200" dirty="0" smtClean="0"/>
              <a:t>Focus principally on Chinese students, who form the largest cohort in most receiving countries</a:t>
            </a:r>
            <a:endParaRPr lang="en-US" sz="2200" dirty="0" smtClean="0"/>
          </a:p>
          <a:p>
            <a:pPr lvl="1"/>
            <a:r>
              <a:rPr lang="en-GB" sz="2200" i="1" dirty="0" smtClean="0"/>
              <a:t>The wealth of information on the Chinese student and the dearth of parallel literature on students from the Indian sub continent.</a:t>
            </a:r>
            <a:r>
              <a:rPr lang="en-GB" sz="2200" dirty="0" smtClean="0"/>
              <a:t>(Lord &amp; Dawson2002;5)</a:t>
            </a:r>
          </a:p>
          <a:p>
            <a:r>
              <a:rPr lang="en-GB" sz="2200" dirty="0" smtClean="0"/>
              <a:t>Emphasis in academic articles is often on </a:t>
            </a:r>
            <a:r>
              <a:rPr lang="en-GB" sz="2200" b="1" dirty="0" smtClean="0"/>
              <a:t>teaching</a:t>
            </a:r>
            <a:r>
              <a:rPr lang="en-GB" sz="2200" dirty="0" smtClean="0"/>
              <a:t> international, later focusing on internationalised curriculum issues (Brown &amp; Jones, 2007; Carroll &amp; Ryan, 2005; Higher Education Academy project “Teaching International Students”)</a:t>
            </a:r>
          </a:p>
          <a:p>
            <a:r>
              <a:rPr lang="en-GB" sz="2200" dirty="0" smtClean="0"/>
              <a:t>Less emphasis on strategic institutional issues and government support (</a:t>
            </a:r>
            <a:r>
              <a:rPr lang="en-GB" sz="2200" dirty="0" err="1" smtClean="0"/>
              <a:t>Zheng</a:t>
            </a:r>
            <a:r>
              <a:rPr lang="en-GB" sz="2200" dirty="0" smtClean="0"/>
              <a:t>, 2009,). </a:t>
            </a:r>
          </a:p>
          <a:p>
            <a:r>
              <a:rPr lang="en-GB" sz="2200" b="1" dirty="0" smtClean="0">
                <a:solidFill>
                  <a:srgbClr val="FF0000"/>
                </a:solidFill>
              </a:rPr>
              <a:t>Stereotypes</a:t>
            </a:r>
            <a:r>
              <a:rPr lang="en-GB" sz="2200" b="1" dirty="0" smtClean="0"/>
              <a:t> </a:t>
            </a:r>
            <a:r>
              <a:rPr lang="en-GB" sz="2200" dirty="0" smtClean="0"/>
              <a:t>– ‘Deficient’ learning styles: rote learners, lack critical; thinking skills; prone to plagiarism (homogeneous group); don’t want to participate in class discussion, only interact with others from similar backgrounds (Ryan 2010a)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Tricia Coverdale-Jones LLAS July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D59-7DCE-4427-B1FB-BE8D4EB9964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4955-FE95-4AE6-A72B-DD0541B73BF4}" type="datetime1">
              <a:rPr lang="en-US" smtClean="0"/>
              <a:pPr/>
              <a:t>9/18/2012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143000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 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Approaches 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research 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on 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experience 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stereotyping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“</a:t>
            </a:r>
            <a:r>
              <a:rPr lang="en-US" sz="2200" dirty="0" err="1" smtClean="0"/>
              <a:t>Problematisation</a:t>
            </a:r>
            <a:r>
              <a:rPr lang="en-US" sz="2200" dirty="0" smtClean="0"/>
              <a:t>” of Chinese students in particular – “deficit” model.</a:t>
            </a:r>
          </a:p>
          <a:p>
            <a:r>
              <a:rPr lang="en-US" sz="2200" dirty="0" smtClean="0"/>
              <a:t>We need to move beyond </a:t>
            </a:r>
            <a:r>
              <a:rPr lang="en-US" sz="2200" b="1" dirty="0" smtClean="0">
                <a:solidFill>
                  <a:srgbClr val="FF0000"/>
                </a:solidFill>
              </a:rPr>
              <a:t>stereotypes</a:t>
            </a:r>
            <a:r>
              <a:rPr lang="en-US" sz="2200" dirty="0" smtClean="0"/>
              <a:t>, to see commonalities.</a:t>
            </a:r>
          </a:p>
          <a:p>
            <a:r>
              <a:rPr lang="en-GB" sz="2200" dirty="0" smtClean="0"/>
              <a:t>Janette Ryan, Director of the </a:t>
            </a:r>
            <a:r>
              <a:rPr lang="en-GB" sz="2200" i="1" dirty="0" smtClean="0"/>
              <a:t>Teaching International Students</a:t>
            </a:r>
            <a:r>
              <a:rPr lang="en-GB" sz="2200" dirty="0" smtClean="0"/>
              <a:t> project of the Higher Education Academy (HEA)</a:t>
            </a:r>
          </a:p>
          <a:p>
            <a:pPr marL="342900" lvl="2" indent="-342900"/>
            <a:r>
              <a:rPr lang="en-US" sz="2200" dirty="0" smtClean="0">
                <a:hlinkClick r:id="rId3"/>
              </a:rPr>
              <a:t>http://www.heacademy.ac.uk/teaching-international-students</a:t>
            </a:r>
            <a:endParaRPr lang="en-US" sz="2200" dirty="0" smtClean="0"/>
          </a:p>
          <a:p>
            <a:pPr marL="342900" lvl="2" indent="-342900"/>
            <a:r>
              <a:rPr lang="en-GB" sz="2200" dirty="0" smtClean="0"/>
              <a:t>Ryan  (BALEAP 2011) sees the history of this research in phases:</a:t>
            </a:r>
            <a:endParaRPr lang="en-US" sz="22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GB" sz="2200" dirty="0" smtClean="0"/>
              <a:t>Focus </a:t>
            </a:r>
            <a:r>
              <a:rPr lang="en-GB" sz="2200" dirty="0"/>
              <a:t>on student – deficit model, early 1990s, emphasis on remediation</a:t>
            </a:r>
            <a:endParaRPr lang="en-US" sz="2200" dirty="0"/>
          </a:p>
          <a:p>
            <a:pPr marL="514350" lvl="0" indent="-514350">
              <a:buFont typeface="+mj-lt"/>
              <a:buAutoNum type="arabicPeriod"/>
            </a:pPr>
            <a:r>
              <a:rPr lang="en-GB" sz="2200" dirty="0"/>
              <a:t>Focus on curriculum – internationalise for all students – institutions </a:t>
            </a:r>
            <a:r>
              <a:rPr lang="en-GB" sz="2200" dirty="0" smtClean="0"/>
              <a:t>have to change.</a:t>
            </a:r>
            <a:endParaRPr lang="en-US" sz="2200" dirty="0"/>
          </a:p>
          <a:p>
            <a:pPr marL="514350" lvl="0" indent="-514350">
              <a:buFont typeface="+mj-lt"/>
              <a:buAutoNum type="arabicPeriod"/>
            </a:pPr>
            <a:r>
              <a:rPr lang="en-GB" sz="2200" dirty="0"/>
              <a:t>Focus on future – discourses of globalisation/internationalisation in </a:t>
            </a:r>
            <a:r>
              <a:rPr lang="en-GB" sz="2200" dirty="0" smtClean="0"/>
              <a:t>university </a:t>
            </a:r>
            <a:r>
              <a:rPr lang="en-GB" sz="2200" dirty="0"/>
              <a:t>mission statements, </a:t>
            </a:r>
            <a:r>
              <a:rPr lang="en-GB" sz="2200" dirty="0" smtClean="0"/>
              <a:t>opportunity </a:t>
            </a:r>
            <a:r>
              <a:rPr lang="en-GB" sz="2200" dirty="0"/>
              <a:t>for collaborative </a:t>
            </a:r>
            <a:r>
              <a:rPr lang="en-GB" sz="2200" dirty="0" smtClean="0"/>
              <a:t>working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D59-7DCE-4427-B1FB-BE8D4EB9964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Tricia Coverdale-Jones LLAS July 2012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1420-520F-438E-9123-C0AED9DDB308}" type="datetime1">
              <a:rPr lang="en-US" smtClean="0"/>
              <a:pPr/>
              <a:t>9/18/2012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process of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internationalisation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D59-7DCE-4427-B1FB-BE8D4EB9964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Tricia Coverdale-Jones LLAS July 2012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9160-D9BD-4E08-BF2E-2FB272258BA5}" type="datetime1">
              <a:rPr lang="en-US" smtClean="0"/>
              <a:pPr/>
              <a:t>9/18/2012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students (IS) in Japan and the UK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92500" lnSpcReduction="20000"/>
          </a:bodyPr>
          <a:lstStyle/>
          <a:p>
            <a:pPr lvl="1" fontAlgn="t">
              <a:buNone/>
            </a:pPr>
            <a:r>
              <a:rPr lang="en-GB" sz="2300" b="1" dirty="0" smtClean="0"/>
              <a:t>			</a:t>
            </a:r>
          </a:p>
          <a:p>
            <a:pPr lvl="1" fontAlgn="t">
              <a:buNone/>
            </a:pPr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/>
          </a:p>
          <a:p>
            <a:endParaRPr lang="en-US" sz="2300" dirty="0" smtClean="0"/>
          </a:p>
          <a:p>
            <a:r>
              <a:rPr lang="en-US" sz="2300" dirty="0" smtClean="0"/>
              <a:t>In both Japan and the UK, the Chinese are the largest group.</a:t>
            </a:r>
          </a:p>
          <a:p>
            <a:r>
              <a:rPr lang="en-GB" sz="2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</a:t>
            </a:r>
            <a:r>
              <a:rPr lang="en-US" sz="23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rigin</a:t>
            </a:r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international students may be regional and also influenced by historical, geographical and political factors</a:t>
            </a:r>
          </a:p>
          <a:p>
            <a:r>
              <a:rPr lang="en-US" sz="2300" dirty="0" smtClean="0"/>
              <a:t>The top five countries of origin for these countries are:</a:t>
            </a:r>
          </a:p>
          <a:p>
            <a:pPr marL="342900" lvl="1" indent="-342900">
              <a:buNone/>
            </a:pPr>
            <a:r>
              <a:rPr lang="en-US" sz="2300" dirty="0" smtClean="0"/>
              <a:t> </a:t>
            </a:r>
          </a:p>
          <a:p>
            <a:pPr marL="742950" lvl="2" indent="-342900"/>
            <a:endParaRPr lang="en-US" sz="2300" dirty="0"/>
          </a:p>
          <a:p>
            <a:pPr marL="742950" lvl="2" indent="-342900"/>
            <a:endParaRPr lang="en-US" sz="2300" dirty="0" smtClean="0"/>
          </a:p>
          <a:p>
            <a:pPr marL="742950" lvl="2" indent="-342900"/>
            <a:endParaRPr lang="en-US" sz="2300" dirty="0"/>
          </a:p>
          <a:p>
            <a:pPr marL="742950" lvl="2" indent="-342900"/>
            <a:endParaRPr lang="en-US" sz="2300" dirty="0" smtClean="0"/>
          </a:p>
          <a:p>
            <a:pPr lvl="2"/>
            <a:endParaRPr lang="en-US" sz="1600" dirty="0" smtClean="0"/>
          </a:p>
          <a:p>
            <a:pPr lvl="2"/>
            <a:r>
              <a:rPr lang="en-US" sz="1600" dirty="0" smtClean="0"/>
              <a:t>(Project Atlas, 2010)</a:t>
            </a:r>
            <a:r>
              <a:rPr lang="en-GB" sz="1600" dirty="0" smtClean="0"/>
              <a:t> </a:t>
            </a:r>
            <a:r>
              <a:rPr lang="en-US" sz="1600" dirty="0" smtClean="0">
                <a:hlinkClick r:id="rId3"/>
              </a:rPr>
              <a:t>http://www.iie.org/en/Services/Project-Atlas/United-Kingdom</a:t>
            </a:r>
            <a:endParaRPr lang="en-US" sz="1600" dirty="0" smtClean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268760"/>
          <a:ext cx="7056784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929"/>
                <a:gridCol w="2964303"/>
                <a:gridCol w="3175552"/>
              </a:tblGrid>
              <a:tr h="1171335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solidFill>
                            <a:schemeClr val="tx1"/>
                          </a:solidFill>
                        </a:rPr>
                        <a:t>UK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9.9% of IS worldwide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1" dirty="0" smtClean="0">
                          <a:solidFill>
                            <a:schemeClr val="tx1"/>
                          </a:solidFill>
                          <a:ea typeface="ＭＳ 明朝"/>
                          <a:cs typeface="Times New Roman"/>
                        </a:rPr>
                        <a:t>(OECD, 2011)</a:t>
                      </a:r>
                      <a:r>
                        <a:rPr lang="en-GB" sz="24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368,970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14.7% of UK student population </a:t>
                      </a:r>
                      <a:r>
                        <a:rPr lang="en-GB" sz="2300" b="1" dirty="0" smtClean="0">
                          <a:solidFill>
                            <a:schemeClr val="tx1"/>
                          </a:solidFill>
                          <a:ea typeface="ＭＳ 明朝"/>
                          <a:cs typeface="Times New Roman"/>
                        </a:rPr>
                        <a:t>(UNESCO, 2010</a:t>
                      </a:r>
                      <a:r>
                        <a:rPr lang="en-GB" sz="2300" b="1" dirty="0" smtClean="0">
                          <a:ea typeface="ＭＳ 明朝"/>
                          <a:cs typeface="Times New Roman"/>
                        </a:rPr>
                        <a:t>)</a:t>
                      </a:r>
                      <a:endParaRPr lang="en-US" sz="23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772881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Japan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300" b="1" dirty="0" smtClean="0"/>
                        <a:t>3.6% of IS worldwide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138,075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300" b="1" dirty="0" smtClean="0"/>
                        <a:t>3.2% of Japanese student population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9552" y="4797152"/>
          <a:ext cx="7128792" cy="135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1926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/>
                        <a:t>China, India, US, Germany, France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Japan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/>
                        <a:t>China, South Korea, Taiwan, Vietnam and Malaysia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D59-7DCE-4427-B1FB-BE8D4EB9964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Tricia Coverdale-Jones LLAS July 2012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315B-D8F9-434D-A638-98BEEEE64797}" type="datetime1">
              <a:rPr lang="en-US" smtClean="0"/>
              <a:pPr/>
              <a:t>9/18/2012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does the UK attract so many international students?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English language domination</a:t>
            </a:r>
          </a:p>
          <a:p>
            <a:r>
              <a:rPr lang="en-US" dirty="0" smtClean="0"/>
              <a:t>Historical reputation</a:t>
            </a:r>
          </a:p>
          <a:p>
            <a:r>
              <a:rPr lang="en-US" dirty="0" smtClean="0"/>
              <a:t>Governance , academic freedom (</a:t>
            </a:r>
            <a:r>
              <a:rPr lang="en-US" dirty="0" err="1" smtClean="0"/>
              <a:t>Salmi</a:t>
            </a:r>
            <a:r>
              <a:rPr lang="en-US" dirty="0" smtClean="0"/>
              <a:t>, 2009)</a:t>
            </a:r>
          </a:p>
          <a:p>
            <a:r>
              <a:rPr lang="en-US" dirty="0" smtClean="0"/>
              <a:t>Multicultural society – links with families, colonial past</a:t>
            </a:r>
          </a:p>
          <a:p>
            <a:r>
              <a:rPr lang="en-US" dirty="0" smtClean="0"/>
              <a:t>High-impact marketing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0D59-7DCE-4427-B1FB-BE8D4EB9964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Tricia Coverdale-Jones LLAS July 2012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BA19-7998-4917-8CBF-A3E2BF9170BC}" type="datetime1">
              <a:rPr lang="en-US" smtClean="0"/>
              <a:pPr/>
              <a:t>9/18/2012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2446</TotalTime>
  <Words>2344</Words>
  <Application>Microsoft Office PowerPoint</Application>
  <PresentationFormat>On-screen Show (4:3)</PresentationFormat>
  <Paragraphs>324</Paragraphs>
  <Slides>23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Internationalisation in Japan – what can we learn from different approaches?</vt:lpstr>
      <vt:lpstr>Aims</vt:lpstr>
      <vt:lpstr>What does internationalisation mean?</vt:lpstr>
      <vt:lpstr>What is an international student?</vt:lpstr>
      <vt:lpstr>Research on internationalisation (1)</vt:lpstr>
      <vt:lpstr> Approaches to research (2) on the IS experience and stereotyping</vt:lpstr>
      <vt:lpstr>The process of internationalisation</vt:lpstr>
      <vt:lpstr>International students (IS) in Japan and the UK</vt:lpstr>
      <vt:lpstr>Why does the UK attract so many international students?</vt:lpstr>
      <vt:lpstr>Does internationalisation of HE develop? World “rankings” for internationalisation</vt:lpstr>
      <vt:lpstr>Government role in internationalisation</vt:lpstr>
      <vt:lpstr>The process of internationalisation</vt:lpstr>
      <vt:lpstr>Definitions of “internationalisation”</vt:lpstr>
      <vt:lpstr>Is Japanese HE internationalised?</vt:lpstr>
      <vt:lpstr>Global 30 (G30)</vt:lpstr>
      <vt:lpstr>G30 at NU – Aims – do these deal with the curriculum?</vt:lpstr>
      <vt:lpstr>The process of internationalisation</vt:lpstr>
      <vt:lpstr>Internationalisation of faculty members?</vt:lpstr>
      <vt:lpstr>Support for international students</vt:lpstr>
      <vt:lpstr>What do UK universities do?</vt:lpstr>
      <vt:lpstr>Conclusions </vt:lpstr>
      <vt:lpstr>References (1)</vt:lpstr>
      <vt:lpstr>References (2)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Internationalisation of Higher Education in Japan and the UK - similarities and contrasts</dc:title>
  <dc:creator>cshe</dc:creator>
  <cp:lastModifiedBy>Wilkins C.L.</cp:lastModifiedBy>
  <cp:revision>219</cp:revision>
  <dcterms:created xsi:type="dcterms:W3CDTF">2012-01-31T07:45:06Z</dcterms:created>
  <dcterms:modified xsi:type="dcterms:W3CDTF">2012-09-18T09:57:51Z</dcterms:modified>
</cp:coreProperties>
</file>